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4" r:id="rId1"/>
  </p:sldMasterIdLst>
  <p:notesMasterIdLst>
    <p:notesMasterId r:id="rId18"/>
  </p:notesMasterIdLst>
  <p:sldIdLst>
    <p:sldId id="256" r:id="rId2"/>
    <p:sldId id="257" r:id="rId3"/>
    <p:sldId id="306" r:id="rId4"/>
    <p:sldId id="264" r:id="rId5"/>
    <p:sldId id="305" r:id="rId6"/>
    <p:sldId id="309" r:id="rId7"/>
    <p:sldId id="260" r:id="rId8"/>
    <p:sldId id="261" r:id="rId9"/>
    <p:sldId id="277" r:id="rId10"/>
    <p:sldId id="265" r:id="rId11"/>
    <p:sldId id="302" r:id="rId12"/>
    <p:sldId id="269" r:id="rId13"/>
    <p:sldId id="304" r:id="rId14"/>
    <p:sldId id="310" r:id="rId15"/>
    <p:sldId id="303" r:id="rId16"/>
    <p:sldId id="308" r:id="rId17"/>
  </p:sldIdLst>
  <p:sldSz cx="9144000" cy="5143500" type="screen16x9"/>
  <p:notesSz cx="6858000" cy="9296400"/>
  <p:embeddedFontLst>
    <p:embeddedFont>
      <p:font typeface="Anonymous Pro" panose="020B060402020202020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oming Soon" panose="020B0604020202020204" charset="0"/>
      <p:regular r:id="rId27"/>
    </p:embeddedFont>
    <p:embeddedFont>
      <p:font typeface="Concert One" panose="020B0604020202020204" charset="0"/>
      <p:regular r:id="rId28"/>
    </p:embeddedFont>
    <p:embeddedFont>
      <p:font typeface="HelloAli" panose="020B0604020202020204" charset="0"/>
      <p:regular r:id="rId29"/>
    </p:embeddedFont>
    <p:embeddedFont>
      <p:font typeface="KG Primary Penmanship" panose="020B0604020202020204" charset="0"/>
      <p:regular r:id="rId30"/>
    </p:embeddedFont>
    <p:embeddedFont>
      <p:font typeface="Roboto Mono Regular"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2FF75A-A068-44D3-8570-B7FFCF62647D}">
  <a:tblStyle styleId="{5D2FF75A-A068-44D3-8570-B7FFCF6264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mailto:amy.Blakeney@cobbk12.org" TargetMode="External"/><Relationship Id="rId7" Type="http://schemas.openxmlformats.org/officeDocument/2006/relationships/image" Target="../media/image30.svg"/><Relationship Id="rId2" Type="http://schemas.openxmlformats.org/officeDocument/2006/relationships/hyperlink" Target="mailto:Catherine.law@cobbk12.org" TargetMode="External"/><Relationship Id="rId1" Type="http://schemas.openxmlformats.org/officeDocument/2006/relationships/hyperlink" Target="http://www.esolacworth.weebly.com/"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www.esolacworth.weebly.com/" TargetMode="External"/><Relationship Id="rId7"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hyperlink" Target="mailto:Catherine.law@cobbk12.org" TargetMode="External"/><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hyperlink" Target="mailto:amy.Blakeney@cobbk12.org"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645C3-CCEA-4952-A49B-CC20CA118796}"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E27BCD5A-7C0F-43EF-88D2-B5B03ABC7642}">
      <dgm:prSet/>
      <dgm:spPr/>
      <dgm:t>
        <a:bodyPr/>
        <a:lstStyle/>
        <a:p>
          <a:pPr>
            <a:lnSpc>
              <a:spcPct val="100000"/>
            </a:lnSpc>
          </a:pPr>
          <a:r>
            <a:rPr lang="en-US" dirty="0">
              <a:hlinkClick xmlns:r="http://schemas.openxmlformats.org/officeDocument/2006/relationships" r:id="rId1"/>
            </a:rPr>
            <a:t>WWW.ESOLacworth.weebly.com</a:t>
          </a:r>
          <a:r>
            <a:rPr lang="en-US" dirty="0"/>
            <a:t> </a:t>
          </a:r>
        </a:p>
      </dgm:t>
    </dgm:pt>
    <dgm:pt modelId="{AE08B3D6-5E48-4929-9A70-F54D5814FF1E}" type="parTrans" cxnId="{6210342B-A1D4-4169-B30D-CCF94AA6A132}">
      <dgm:prSet/>
      <dgm:spPr/>
      <dgm:t>
        <a:bodyPr/>
        <a:lstStyle/>
        <a:p>
          <a:endParaRPr lang="en-US"/>
        </a:p>
      </dgm:t>
    </dgm:pt>
    <dgm:pt modelId="{EDAEDE29-8E4C-4289-AD7B-6C75DC7F6C08}" type="sibTrans" cxnId="{6210342B-A1D4-4169-B30D-CCF94AA6A132}">
      <dgm:prSet/>
      <dgm:spPr/>
      <dgm:t>
        <a:bodyPr/>
        <a:lstStyle/>
        <a:p>
          <a:endParaRPr lang="en-US"/>
        </a:p>
      </dgm:t>
    </dgm:pt>
    <dgm:pt modelId="{EC6F44E7-C194-4504-9F0A-CD1069CA337C}">
      <dgm:prSet/>
      <dgm:spPr/>
      <dgm:t>
        <a:bodyPr/>
        <a:lstStyle/>
        <a:p>
          <a:pPr>
            <a:lnSpc>
              <a:spcPct val="100000"/>
            </a:lnSpc>
          </a:pPr>
          <a:r>
            <a:rPr lang="en-US" dirty="0"/>
            <a:t>Catherine Law: </a:t>
          </a:r>
          <a:r>
            <a:rPr lang="en-US" dirty="0">
              <a:hlinkClick xmlns:r="http://schemas.openxmlformats.org/officeDocument/2006/relationships" r:id="rId2"/>
            </a:rPr>
            <a:t>Catherine.law@cobbk12.org</a:t>
          </a:r>
          <a:endParaRPr lang="en-US" dirty="0"/>
        </a:p>
        <a:p>
          <a:pPr>
            <a:lnSpc>
              <a:spcPct val="100000"/>
            </a:lnSpc>
          </a:pPr>
          <a:r>
            <a:rPr lang="en-US" dirty="0">
              <a:solidFill>
                <a:srgbClr val="002060"/>
              </a:solidFill>
            </a:rPr>
            <a:t>Twitter: @MLaw2018</a:t>
          </a:r>
        </a:p>
      </dgm:t>
    </dgm:pt>
    <dgm:pt modelId="{BCF08F7D-D6E2-4795-A269-3DE721DC7C08}" type="parTrans" cxnId="{F036BC22-E519-4CA1-ACC2-CFAFE6316DFB}">
      <dgm:prSet/>
      <dgm:spPr/>
      <dgm:t>
        <a:bodyPr/>
        <a:lstStyle/>
        <a:p>
          <a:endParaRPr lang="en-US"/>
        </a:p>
      </dgm:t>
    </dgm:pt>
    <dgm:pt modelId="{12189C88-58BC-44BE-A980-BE3FFDD77EB0}" type="sibTrans" cxnId="{F036BC22-E519-4CA1-ACC2-CFAFE6316DFB}">
      <dgm:prSet/>
      <dgm:spPr/>
      <dgm:t>
        <a:bodyPr/>
        <a:lstStyle/>
        <a:p>
          <a:endParaRPr lang="en-US"/>
        </a:p>
      </dgm:t>
    </dgm:pt>
    <dgm:pt modelId="{0F2E490E-8B9F-47BA-B6DA-D38CA427E1A6}">
      <dgm:prSet/>
      <dgm:spPr/>
      <dgm:t>
        <a:bodyPr/>
        <a:lstStyle/>
        <a:p>
          <a:pPr>
            <a:lnSpc>
              <a:spcPct val="100000"/>
            </a:lnSpc>
          </a:pPr>
          <a:r>
            <a:rPr lang="en-US" dirty="0"/>
            <a:t>Amy Blakeney: </a:t>
          </a:r>
          <a:r>
            <a:rPr lang="en-US" dirty="0">
              <a:hlinkClick xmlns:r="http://schemas.openxmlformats.org/officeDocument/2006/relationships" r:id="rId3"/>
            </a:rPr>
            <a:t>amy.Blakeney@cobbk12.org</a:t>
          </a:r>
          <a:endParaRPr lang="en-US" dirty="0"/>
        </a:p>
        <a:p>
          <a:pPr>
            <a:lnSpc>
              <a:spcPct val="100000"/>
            </a:lnSpc>
          </a:pPr>
          <a:r>
            <a:rPr lang="en-US" dirty="0">
              <a:solidFill>
                <a:srgbClr val="002060"/>
              </a:solidFill>
            </a:rPr>
            <a:t>Twitter: @AmyblakeneyAES</a:t>
          </a:r>
        </a:p>
      </dgm:t>
    </dgm:pt>
    <dgm:pt modelId="{C38FEE7D-1DB2-43BE-BAA0-555FCC8F1813}" type="parTrans" cxnId="{C449D121-BB44-4AF4-A872-C54AE246A928}">
      <dgm:prSet/>
      <dgm:spPr/>
      <dgm:t>
        <a:bodyPr/>
        <a:lstStyle/>
        <a:p>
          <a:endParaRPr lang="en-US"/>
        </a:p>
      </dgm:t>
    </dgm:pt>
    <dgm:pt modelId="{E6EC3864-C731-41C1-9FB1-BE516167810D}" type="sibTrans" cxnId="{C449D121-BB44-4AF4-A872-C54AE246A928}">
      <dgm:prSet/>
      <dgm:spPr/>
      <dgm:t>
        <a:bodyPr/>
        <a:lstStyle/>
        <a:p>
          <a:endParaRPr lang="en-US"/>
        </a:p>
      </dgm:t>
    </dgm:pt>
    <dgm:pt modelId="{0CC577E1-295F-40A3-83D0-5DA48A18DE6B}" type="pres">
      <dgm:prSet presAssocID="{89C645C3-CCEA-4952-A49B-CC20CA118796}" presName="root" presStyleCnt="0">
        <dgm:presLayoutVars>
          <dgm:dir/>
          <dgm:resizeHandles val="exact"/>
        </dgm:presLayoutVars>
      </dgm:prSet>
      <dgm:spPr/>
    </dgm:pt>
    <dgm:pt modelId="{61BAB742-7C60-4B35-9C52-A89B55EA5DFB}" type="pres">
      <dgm:prSet presAssocID="{E27BCD5A-7C0F-43EF-88D2-B5B03ABC7642}" presName="compNode" presStyleCnt="0"/>
      <dgm:spPr/>
    </dgm:pt>
    <dgm:pt modelId="{701E69EF-1877-4DE8-891B-3EA531379CB3}" type="pres">
      <dgm:prSet presAssocID="{E27BCD5A-7C0F-43EF-88D2-B5B03ABC7642}" presName="bgRect" presStyleLbl="bgShp" presStyleIdx="0" presStyleCnt="3" custLinFactY="-80530" custLinFactNeighborX="0" custLinFactNeighborY="-100000"/>
      <dgm:spPr/>
    </dgm:pt>
    <dgm:pt modelId="{58155A37-C84A-4889-8306-33DE6E708335}" type="pres">
      <dgm:prSet presAssocID="{E27BCD5A-7C0F-43EF-88D2-B5B03ABC7642}"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Link"/>
        </a:ext>
      </dgm:extLst>
    </dgm:pt>
    <dgm:pt modelId="{96047AD6-658F-4638-9500-5BE70109627A}" type="pres">
      <dgm:prSet presAssocID="{E27BCD5A-7C0F-43EF-88D2-B5B03ABC7642}" presName="spaceRect" presStyleCnt="0"/>
      <dgm:spPr/>
    </dgm:pt>
    <dgm:pt modelId="{B5902F1E-5540-4A29-81DE-27C5E01B0635}" type="pres">
      <dgm:prSet presAssocID="{E27BCD5A-7C0F-43EF-88D2-B5B03ABC7642}" presName="parTx" presStyleLbl="revTx" presStyleIdx="0" presStyleCnt="3">
        <dgm:presLayoutVars>
          <dgm:chMax val="0"/>
          <dgm:chPref val="0"/>
        </dgm:presLayoutVars>
      </dgm:prSet>
      <dgm:spPr/>
    </dgm:pt>
    <dgm:pt modelId="{E6627407-02D0-4B6C-9EFA-E10077EDB733}" type="pres">
      <dgm:prSet presAssocID="{EDAEDE29-8E4C-4289-AD7B-6C75DC7F6C08}" presName="sibTrans" presStyleCnt="0"/>
      <dgm:spPr/>
    </dgm:pt>
    <dgm:pt modelId="{43F351A3-A51E-4046-B21E-A3CF7BFCAE0A}" type="pres">
      <dgm:prSet presAssocID="{EC6F44E7-C194-4504-9F0A-CD1069CA337C}" presName="compNode" presStyleCnt="0"/>
      <dgm:spPr/>
    </dgm:pt>
    <dgm:pt modelId="{12D36340-D0AC-4C1F-9F34-C45A8FDBA9B5}" type="pres">
      <dgm:prSet presAssocID="{EC6F44E7-C194-4504-9F0A-CD1069CA337C}" presName="bgRect" presStyleLbl="bgShp" presStyleIdx="1" presStyleCnt="3"/>
      <dgm:spPr/>
    </dgm:pt>
    <dgm:pt modelId="{75067ED0-DE3E-463A-B53D-E83DA50DA17E}" type="pres">
      <dgm:prSet presAssocID="{EC6F44E7-C194-4504-9F0A-CD1069CA337C}" presName="iconRect" presStyleLbl="node1" presStyleIdx="1" presStyleCnt="3" custLinFactNeighborX="-2099" custLinFactNeighborY="366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nvelope"/>
        </a:ext>
      </dgm:extLst>
    </dgm:pt>
    <dgm:pt modelId="{94777BD2-BC40-45F6-B42E-E8EE45A6ACF2}" type="pres">
      <dgm:prSet presAssocID="{EC6F44E7-C194-4504-9F0A-CD1069CA337C}" presName="spaceRect" presStyleCnt="0"/>
      <dgm:spPr/>
    </dgm:pt>
    <dgm:pt modelId="{186EF51C-0E62-4F4B-80F1-B9D8F4A192E3}" type="pres">
      <dgm:prSet presAssocID="{EC6F44E7-C194-4504-9F0A-CD1069CA337C}" presName="parTx" presStyleLbl="revTx" presStyleIdx="1" presStyleCnt="3">
        <dgm:presLayoutVars>
          <dgm:chMax val="0"/>
          <dgm:chPref val="0"/>
        </dgm:presLayoutVars>
      </dgm:prSet>
      <dgm:spPr/>
    </dgm:pt>
    <dgm:pt modelId="{0F5013E5-0B62-4525-A9E4-C9F9B10AE1AA}" type="pres">
      <dgm:prSet presAssocID="{12189C88-58BC-44BE-A980-BE3FFDD77EB0}" presName="sibTrans" presStyleCnt="0"/>
      <dgm:spPr/>
    </dgm:pt>
    <dgm:pt modelId="{6140758D-1782-4B38-88B4-343E0526617B}" type="pres">
      <dgm:prSet presAssocID="{0F2E490E-8B9F-47BA-B6DA-D38CA427E1A6}" presName="compNode" presStyleCnt="0"/>
      <dgm:spPr/>
    </dgm:pt>
    <dgm:pt modelId="{749AE2A7-C457-4E0E-965C-1A7B44DA1319}" type="pres">
      <dgm:prSet presAssocID="{0F2E490E-8B9F-47BA-B6DA-D38CA427E1A6}" presName="bgRect" presStyleLbl="bgShp" presStyleIdx="2" presStyleCnt="3"/>
      <dgm:spPr/>
    </dgm:pt>
    <dgm:pt modelId="{5B1A4702-4547-46B3-A813-978E7AB566E4}" type="pres">
      <dgm:prSet presAssocID="{0F2E490E-8B9F-47BA-B6DA-D38CA427E1A6}" presName="iconRect" presStyleLbl="node1" presStyleIdx="2" presStyleCnt="3"/>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Envelope"/>
        </a:ext>
      </dgm:extLst>
    </dgm:pt>
    <dgm:pt modelId="{F5A87AB0-FDDC-495C-A594-7F5638820ABB}" type="pres">
      <dgm:prSet presAssocID="{0F2E490E-8B9F-47BA-B6DA-D38CA427E1A6}" presName="spaceRect" presStyleCnt="0"/>
      <dgm:spPr/>
    </dgm:pt>
    <dgm:pt modelId="{953832A2-AD1A-462A-9E9A-388C2E028F9C}" type="pres">
      <dgm:prSet presAssocID="{0F2E490E-8B9F-47BA-B6DA-D38CA427E1A6}" presName="parTx" presStyleLbl="revTx" presStyleIdx="2" presStyleCnt="3">
        <dgm:presLayoutVars>
          <dgm:chMax val="0"/>
          <dgm:chPref val="0"/>
        </dgm:presLayoutVars>
      </dgm:prSet>
      <dgm:spPr/>
    </dgm:pt>
  </dgm:ptLst>
  <dgm:cxnLst>
    <dgm:cxn modelId="{C449D121-BB44-4AF4-A872-C54AE246A928}" srcId="{89C645C3-CCEA-4952-A49B-CC20CA118796}" destId="{0F2E490E-8B9F-47BA-B6DA-D38CA427E1A6}" srcOrd="2" destOrd="0" parTransId="{C38FEE7D-1DB2-43BE-BAA0-555FCC8F1813}" sibTransId="{E6EC3864-C731-41C1-9FB1-BE516167810D}"/>
    <dgm:cxn modelId="{F036BC22-E519-4CA1-ACC2-CFAFE6316DFB}" srcId="{89C645C3-CCEA-4952-A49B-CC20CA118796}" destId="{EC6F44E7-C194-4504-9F0A-CD1069CA337C}" srcOrd="1" destOrd="0" parTransId="{BCF08F7D-D6E2-4795-A269-3DE721DC7C08}" sibTransId="{12189C88-58BC-44BE-A980-BE3FFDD77EB0}"/>
    <dgm:cxn modelId="{C20E2526-523D-4AF5-9F0D-04DA0D0DBAC8}" type="presOf" srcId="{E27BCD5A-7C0F-43EF-88D2-B5B03ABC7642}" destId="{B5902F1E-5540-4A29-81DE-27C5E01B0635}" srcOrd="0" destOrd="0" presId="urn:microsoft.com/office/officeart/2018/2/layout/IconVerticalSolidList"/>
    <dgm:cxn modelId="{6210342B-A1D4-4169-B30D-CCF94AA6A132}" srcId="{89C645C3-CCEA-4952-A49B-CC20CA118796}" destId="{E27BCD5A-7C0F-43EF-88D2-B5B03ABC7642}" srcOrd="0" destOrd="0" parTransId="{AE08B3D6-5E48-4929-9A70-F54D5814FF1E}" sibTransId="{EDAEDE29-8E4C-4289-AD7B-6C75DC7F6C08}"/>
    <dgm:cxn modelId="{DB075C3B-1130-4759-A9AC-9712218A2C07}" type="presOf" srcId="{0F2E490E-8B9F-47BA-B6DA-D38CA427E1A6}" destId="{953832A2-AD1A-462A-9E9A-388C2E028F9C}" srcOrd="0" destOrd="0" presId="urn:microsoft.com/office/officeart/2018/2/layout/IconVerticalSolidList"/>
    <dgm:cxn modelId="{FCB28CA0-5D13-4F40-A234-DBC423DE1EF1}" type="presOf" srcId="{EC6F44E7-C194-4504-9F0A-CD1069CA337C}" destId="{186EF51C-0E62-4F4B-80F1-B9D8F4A192E3}" srcOrd="0" destOrd="0" presId="urn:microsoft.com/office/officeart/2018/2/layout/IconVerticalSolidList"/>
    <dgm:cxn modelId="{7677AAED-D885-4092-BAD9-3577CEF1A0D4}" type="presOf" srcId="{89C645C3-CCEA-4952-A49B-CC20CA118796}" destId="{0CC577E1-295F-40A3-83D0-5DA48A18DE6B}" srcOrd="0" destOrd="0" presId="urn:microsoft.com/office/officeart/2018/2/layout/IconVerticalSolidList"/>
    <dgm:cxn modelId="{7BFD9505-07B1-406E-A0D9-AC83BA86BF1E}" type="presParOf" srcId="{0CC577E1-295F-40A3-83D0-5DA48A18DE6B}" destId="{61BAB742-7C60-4B35-9C52-A89B55EA5DFB}" srcOrd="0" destOrd="0" presId="urn:microsoft.com/office/officeart/2018/2/layout/IconVerticalSolidList"/>
    <dgm:cxn modelId="{D856DF08-4827-4718-8F3F-1FBF5E88B4CC}" type="presParOf" srcId="{61BAB742-7C60-4B35-9C52-A89B55EA5DFB}" destId="{701E69EF-1877-4DE8-891B-3EA531379CB3}" srcOrd="0" destOrd="0" presId="urn:microsoft.com/office/officeart/2018/2/layout/IconVerticalSolidList"/>
    <dgm:cxn modelId="{8E3F3F2D-424C-4E22-8946-043518BA59B5}" type="presParOf" srcId="{61BAB742-7C60-4B35-9C52-A89B55EA5DFB}" destId="{58155A37-C84A-4889-8306-33DE6E708335}" srcOrd="1" destOrd="0" presId="urn:microsoft.com/office/officeart/2018/2/layout/IconVerticalSolidList"/>
    <dgm:cxn modelId="{E854DBF6-C1CA-4A86-AFD6-4DFECDAF4105}" type="presParOf" srcId="{61BAB742-7C60-4B35-9C52-A89B55EA5DFB}" destId="{96047AD6-658F-4638-9500-5BE70109627A}" srcOrd="2" destOrd="0" presId="urn:microsoft.com/office/officeart/2018/2/layout/IconVerticalSolidList"/>
    <dgm:cxn modelId="{D3CB9EFF-05B5-48EA-B641-C39FBEA289AB}" type="presParOf" srcId="{61BAB742-7C60-4B35-9C52-A89B55EA5DFB}" destId="{B5902F1E-5540-4A29-81DE-27C5E01B0635}" srcOrd="3" destOrd="0" presId="urn:microsoft.com/office/officeart/2018/2/layout/IconVerticalSolidList"/>
    <dgm:cxn modelId="{F53567D4-69F1-4D63-A696-6E36B7769B1A}" type="presParOf" srcId="{0CC577E1-295F-40A3-83D0-5DA48A18DE6B}" destId="{E6627407-02D0-4B6C-9EFA-E10077EDB733}" srcOrd="1" destOrd="0" presId="urn:microsoft.com/office/officeart/2018/2/layout/IconVerticalSolidList"/>
    <dgm:cxn modelId="{E0B2EFE7-257F-45D6-A16B-ABA3E40372A5}" type="presParOf" srcId="{0CC577E1-295F-40A3-83D0-5DA48A18DE6B}" destId="{43F351A3-A51E-4046-B21E-A3CF7BFCAE0A}" srcOrd="2" destOrd="0" presId="urn:microsoft.com/office/officeart/2018/2/layout/IconVerticalSolidList"/>
    <dgm:cxn modelId="{9156D987-C587-42CC-9CFA-0C244EE369A1}" type="presParOf" srcId="{43F351A3-A51E-4046-B21E-A3CF7BFCAE0A}" destId="{12D36340-D0AC-4C1F-9F34-C45A8FDBA9B5}" srcOrd="0" destOrd="0" presId="urn:microsoft.com/office/officeart/2018/2/layout/IconVerticalSolidList"/>
    <dgm:cxn modelId="{DF1105B7-F883-499C-BA2E-8389DEC886AD}" type="presParOf" srcId="{43F351A3-A51E-4046-B21E-A3CF7BFCAE0A}" destId="{75067ED0-DE3E-463A-B53D-E83DA50DA17E}" srcOrd="1" destOrd="0" presId="urn:microsoft.com/office/officeart/2018/2/layout/IconVerticalSolidList"/>
    <dgm:cxn modelId="{6D9848F9-0526-4DF2-B800-B7D115567A91}" type="presParOf" srcId="{43F351A3-A51E-4046-B21E-A3CF7BFCAE0A}" destId="{94777BD2-BC40-45F6-B42E-E8EE45A6ACF2}" srcOrd="2" destOrd="0" presId="urn:microsoft.com/office/officeart/2018/2/layout/IconVerticalSolidList"/>
    <dgm:cxn modelId="{510B80B9-48A8-448C-85CA-5F9E0089E1D4}" type="presParOf" srcId="{43F351A3-A51E-4046-B21E-A3CF7BFCAE0A}" destId="{186EF51C-0E62-4F4B-80F1-B9D8F4A192E3}" srcOrd="3" destOrd="0" presId="urn:microsoft.com/office/officeart/2018/2/layout/IconVerticalSolidList"/>
    <dgm:cxn modelId="{2D2FE9F3-9F1E-436C-8944-609E687428DA}" type="presParOf" srcId="{0CC577E1-295F-40A3-83D0-5DA48A18DE6B}" destId="{0F5013E5-0B62-4525-A9E4-C9F9B10AE1AA}" srcOrd="3" destOrd="0" presId="urn:microsoft.com/office/officeart/2018/2/layout/IconVerticalSolidList"/>
    <dgm:cxn modelId="{813774A5-AE84-4FEE-AEF4-72E91D77B458}" type="presParOf" srcId="{0CC577E1-295F-40A3-83D0-5DA48A18DE6B}" destId="{6140758D-1782-4B38-88B4-343E0526617B}" srcOrd="4" destOrd="0" presId="urn:microsoft.com/office/officeart/2018/2/layout/IconVerticalSolidList"/>
    <dgm:cxn modelId="{4F9A788D-8C37-4B44-9DB3-0D55B8F567A0}" type="presParOf" srcId="{6140758D-1782-4B38-88B4-343E0526617B}" destId="{749AE2A7-C457-4E0E-965C-1A7B44DA1319}" srcOrd="0" destOrd="0" presId="urn:microsoft.com/office/officeart/2018/2/layout/IconVerticalSolidList"/>
    <dgm:cxn modelId="{FA520162-2682-4E48-A156-20F26FEAC55F}" type="presParOf" srcId="{6140758D-1782-4B38-88B4-343E0526617B}" destId="{5B1A4702-4547-46B3-A813-978E7AB566E4}" srcOrd="1" destOrd="0" presId="urn:microsoft.com/office/officeart/2018/2/layout/IconVerticalSolidList"/>
    <dgm:cxn modelId="{DE4F68A8-7474-4A5F-B992-7F15CC613047}" type="presParOf" srcId="{6140758D-1782-4B38-88B4-343E0526617B}" destId="{F5A87AB0-FDDC-495C-A594-7F5638820ABB}" srcOrd="2" destOrd="0" presId="urn:microsoft.com/office/officeart/2018/2/layout/IconVerticalSolidList"/>
    <dgm:cxn modelId="{A79ED55D-71A0-4912-9164-795C3423A4B8}" type="presParOf" srcId="{6140758D-1782-4B38-88B4-343E0526617B}" destId="{953832A2-AD1A-462A-9E9A-388C2E028F9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69EF-1877-4DE8-891B-3EA531379CB3}">
      <dsp:nvSpPr>
        <dsp:cNvPr id="0" name=""/>
        <dsp:cNvSpPr/>
      </dsp:nvSpPr>
      <dsp:spPr>
        <a:xfrm>
          <a:off x="0" y="0"/>
          <a:ext cx="3010221" cy="48831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55A37-C84A-4889-8306-33DE6E708335}">
      <dsp:nvSpPr>
        <dsp:cNvPr id="0" name=""/>
        <dsp:cNvSpPr/>
      </dsp:nvSpPr>
      <dsp:spPr>
        <a:xfrm>
          <a:off x="147714" y="111515"/>
          <a:ext cx="268835" cy="268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02F1E-5540-4A29-81DE-27C5E01B0635}">
      <dsp:nvSpPr>
        <dsp:cNvPr id="0" name=""/>
        <dsp:cNvSpPr/>
      </dsp:nvSpPr>
      <dsp:spPr>
        <a:xfrm>
          <a:off x="564264" y="1645"/>
          <a:ext cx="2406007" cy="51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60" tIns="54960" rIns="54960" bIns="54960" numCol="1" spcCol="1270" anchor="ctr" anchorCtr="0">
          <a:noAutofit/>
        </a:bodyPr>
        <a:lstStyle/>
        <a:p>
          <a:pPr marL="0" lvl="0" indent="0" algn="l" defTabSz="622300">
            <a:lnSpc>
              <a:spcPct val="100000"/>
            </a:lnSpc>
            <a:spcBef>
              <a:spcPct val="0"/>
            </a:spcBef>
            <a:spcAft>
              <a:spcPct val="35000"/>
            </a:spcAft>
            <a:buNone/>
          </a:pPr>
          <a:r>
            <a:rPr lang="en-US" sz="1400" kern="1200" dirty="0">
              <a:hlinkClick xmlns:r="http://schemas.openxmlformats.org/officeDocument/2006/relationships" r:id="rId3"/>
            </a:rPr>
            <a:t>WWW.ESOLacworth.weebly.com</a:t>
          </a:r>
          <a:r>
            <a:rPr lang="en-US" sz="1400" kern="1200" dirty="0"/>
            <a:t> </a:t>
          </a:r>
        </a:p>
      </dsp:txBody>
      <dsp:txXfrm>
        <a:off x="564264" y="1645"/>
        <a:ext cx="2406007" cy="519310"/>
      </dsp:txXfrm>
    </dsp:sp>
    <dsp:sp modelId="{12D36340-D0AC-4C1F-9F34-C45A8FDBA9B5}">
      <dsp:nvSpPr>
        <dsp:cNvPr id="0" name=""/>
        <dsp:cNvSpPr/>
      </dsp:nvSpPr>
      <dsp:spPr>
        <a:xfrm>
          <a:off x="0" y="646848"/>
          <a:ext cx="3010221" cy="48831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67ED0-DE3E-463A-B53D-E83DA50DA17E}">
      <dsp:nvSpPr>
        <dsp:cNvPr id="0" name=""/>
        <dsp:cNvSpPr/>
      </dsp:nvSpPr>
      <dsp:spPr>
        <a:xfrm>
          <a:off x="142072" y="766554"/>
          <a:ext cx="268835" cy="26857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EF51C-0E62-4F4B-80F1-B9D8F4A192E3}">
      <dsp:nvSpPr>
        <dsp:cNvPr id="0" name=""/>
        <dsp:cNvSpPr/>
      </dsp:nvSpPr>
      <dsp:spPr>
        <a:xfrm>
          <a:off x="564264" y="646848"/>
          <a:ext cx="2406007" cy="51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60" tIns="54960" rIns="54960" bIns="54960" numCol="1" spcCol="1270" anchor="ctr" anchorCtr="0">
          <a:noAutofit/>
        </a:bodyPr>
        <a:lstStyle/>
        <a:p>
          <a:pPr marL="0" lvl="0" indent="0" algn="l" defTabSz="622300">
            <a:lnSpc>
              <a:spcPct val="100000"/>
            </a:lnSpc>
            <a:spcBef>
              <a:spcPct val="0"/>
            </a:spcBef>
            <a:spcAft>
              <a:spcPct val="35000"/>
            </a:spcAft>
            <a:buNone/>
          </a:pPr>
          <a:r>
            <a:rPr lang="en-US" sz="1400" kern="1200" dirty="0"/>
            <a:t>Catherine Law: </a:t>
          </a:r>
          <a:r>
            <a:rPr lang="en-US" sz="1400" kern="1200" dirty="0">
              <a:hlinkClick xmlns:r="http://schemas.openxmlformats.org/officeDocument/2006/relationships" r:id="rId6"/>
            </a:rPr>
            <a:t>Catherine.law@cobbk12.org</a:t>
          </a:r>
          <a:endParaRPr lang="en-US" sz="1400" kern="1200" dirty="0"/>
        </a:p>
        <a:p>
          <a:pPr marL="0" lvl="0" indent="0" algn="l" defTabSz="622300">
            <a:lnSpc>
              <a:spcPct val="100000"/>
            </a:lnSpc>
            <a:spcBef>
              <a:spcPct val="0"/>
            </a:spcBef>
            <a:spcAft>
              <a:spcPct val="35000"/>
            </a:spcAft>
            <a:buNone/>
          </a:pPr>
          <a:r>
            <a:rPr lang="en-US" sz="1400" kern="1200" dirty="0">
              <a:solidFill>
                <a:srgbClr val="002060"/>
              </a:solidFill>
            </a:rPr>
            <a:t>Twitter: @MLaw2018</a:t>
          </a:r>
        </a:p>
      </dsp:txBody>
      <dsp:txXfrm>
        <a:off x="564264" y="646848"/>
        <a:ext cx="2406007" cy="519310"/>
      </dsp:txXfrm>
    </dsp:sp>
    <dsp:sp modelId="{749AE2A7-C457-4E0E-965C-1A7B44DA1319}">
      <dsp:nvSpPr>
        <dsp:cNvPr id="0" name=""/>
        <dsp:cNvSpPr/>
      </dsp:nvSpPr>
      <dsp:spPr>
        <a:xfrm>
          <a:off x="0" y="1292052"/>
          <a:ext cx="3010221" cy="48831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A4702-4547-46B3-A813-978E7AB566E4}">
      <dsp:nvSpPr>
        <dsp:cNvPr id="0" name=""/>
        <dsp:cNvSpPr/>
      </dsp:nvSpPr>
      <dsp:spPr>
        <a:xfrm>
          <a:off x="147714" y="1401923"/>
          <a:ext cx="268835" cy="26857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832A2-AD1A-462A-9E9A-388C2E028F9C}">
      <dsp:nvSpPr>
        <dsp:cNvPr id="0" name=""/>
        <dsp:cNvSpPr/>
      </dsp:nvSpPr>
      <dsp:spPr>
        <a:xfrm>
          <a:off x="564264" y="1292052"/>
          <a:ext cx="2406007" cy="51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60" tIns="54960" rIns="54960" bIns="54960" numCol="1" spcCol="1270" anchor="ctr" anchorCtr="0">
          <a:noAutofit/>
        </a:bodyPr>
        <a:lstStyle/>
        <a:p>
          <a:pPr marL="0" lvl="0" indent="0" algn="l" defTabSz="622300">
            <a:lnSpc>
              <a:spcPct val="100000"/>
            </a:lnSpc>
            <a:spcBef>
              <a:spcPct val="0"/>
            </a:spcBef>
            <a:spcAft>
              <a:spcPct val="35000"/>
            </a:spcAft>
            <a:buNone/>
          </a:pPr>
          <a:r>
            <a:rPr lang="en-US" sz="1400" kern="1200" dirty="0"/>
            <a:t>Amy Blakeney: </a:t>
          </a:r>
          <a:r>
            <a:rPr lang="en-US" sz="1400" kern="1200" dirty="0">
              <a:hlinkClick xmlns:r="http://schemas.openxmlformats.org/officeDocument/2006/relationships" r:id="rId9"/>
            </a:rPr>
            <a:t>amy.Blakeney@cobbk12.org</a:t>
          </a:r>
          <a:endParaRPr lang="en-US" sz="1400" kern="1200" dirty="0"/>
        </a:p>
        <a:p>
          <a:pPr marL="0" lvl="0" indent="0" algn="l" defTabSz="622300">
            <a:lnSpc>
              <a:spcPct val="100000"/>
            </a:lnSpc>
            <a:spcBef>
              <a:spcPct val="0"/>
            </a:spcBef>
            <a:spcAft>
              <a:spcPct val="35000"/>
            </a:spcAft>
            <a:buNone/>
          </a:pPr>
          <a:r>
            <a:rPr lang="en-US" sz="1400" kern="1200" dirty="0">
              <a:solidFill>
                <a:srgbClr val="002060"/>
              </a:solidFill>
            </a:rPr>
            <a:t>Twitter: @AmyblakeneyAES</a:t>
          </a:r>
        </a:p>
      </dsp:txBody>
      <dsp:txXfrm>
        <a:off x="564264" y="1292052"/>
        <a:ext cx="2406007" cy="519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01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3034354b_0_2460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3034354b_0_24608: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69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83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98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88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c38ef1d11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c38ef1d11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c38ef1d11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c38ef1d11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6549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49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35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53034354b_0_2486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853034354b_0_2486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p:cSld name="CAPTION_ONLY_1">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4" name="Google Shape;124;p19"/>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125" name="Google Shape;125;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6" name="Google Shape;126;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8" name="Google Shape;128;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7" r:id="rId6"/>
    <p:sldLayoutId id="2147483658" r:id="rId7"/>
    <p:sldLayoutId id="2147483659" r:id="rId8"/>
    <p:sldLayoutId id="2147483661" r:id="rId9"/>
    <p:sldLayoutId id="2147483663" r:id="rId10"/>
    <p:sldLayoutId id="2147483665" r:id="rId11"/>
    <p:sldLayoutId id="2147483669" r:id="rId12"/>
    <p:sldLayoutId id="2147483670" r:id="rId13"/>
    <p:sldLayoutId id="2147483671" r:id="rId14"/>
    <p:sldLayoutId id="214748367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6.pn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esolacworth.weebly.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848009" y="3485406"/>
            <a:ext cx="5994123" cy="1408788"/>
          </a:xfrm>
          <a:prstGeom prst="rect">
            <a:avLst/>
          </a:prstGeom>
        </p:spPr>
        <p:txBody>
          <a:bodyPr spcFirstLastPara="1" wrap="square" lIns="91425" tIns="91425" rIns="91425" bIns="91425" anchor="b" anchorCtr="0">
            <a:noAutofit/>
          </a:bodyPr>
          <a:lstStyle/>
          <a:p>
            <a:pPr lvl="0"/>
            <a:r>
              <a:rPr lang="en" sz="4000" b="0" dirty="0">
                <a:solidFill>
                  <a:srgbClr val="002060"/>
                </a:solidFill>
                <a:latin typeface="HelloAli" panose="02000603000000000000" pitchFamily="2" charset="0"/>
                <a:ea typeface="HelloAli" panose="02000603000000000000" pitchFamily="2" charset="0"/>
              </a:rPr>
              <a:t>Welcome to </a:t>
            </a:r>
            <a:br>
              <a:rPr lang="en" sz="4000" b="0" dirty="0">
                <a:solidFill>
                  <a:srgbClr val="002060"/>
                </a:solidFill>
                <a:latin typeface="HelloAli" panose="02000603000000000000" pitchFamily="2" charset="0"/>
                <a:ea typeface="HelloAli" panose="02000603000000000000" pitchFamily="2" charset="0"/>
              </a:rPr>
            </a:br>
            <a:r>
              <a:rPr lang="en" sz="4000" b="0" dirty="0">
                <a:solidFill>
                  <a:srgbClr val="002060"/>
                </a:solidFill>
                <a:latin typeface="HelloAli" panose="02000603000000000000" pitchFamily="2" charset="0"/>
                <a:ea typeface="HelloAli" panose="02000603000000000000" pitchFamily="2" charset="0"/>
              </a:rPr>
              <a:t>ESOL Parent Open House!</a:t>
            </a:r>
            <a:br>
              <a:rPr lang="en" sz="4400" b="0" dirty="0">
                <a:solidFill>
                  <a:schemeClr val="accent4">
                    <a:lumMod val="75000"/>
                  </a:schemeClr>
                </a:solidFill>
                <a:latin typeface="HelloAli" panose="02000603000000000000" pitchFamily="2" charset="0"/>
                <a:ea typeface="HelloAli" panose="02000603000000000000" pitchFamily="2" charset="0"/>
              </a:rPr>
            </a:br>
            <a:br>
              <a:rPr lang="en" sz="2400" b="0" dirty="0">
                <a:solidFill>
                  <a:schemeClr val="accent4">
                    <a:lumMod val="75000"/>
                  </a:schemeClr>
                </a:solidFill>
                <a:latin typeface="HelloAli" panose="02000603000000000000" pitchFamily="2" charset="0"/>
                <a:ea typeface="HelloAli" panose="02000603000000000000" pitchFamily="2" charset="0"/>
              </a:rPr>
            </a:br>
            <a:r>
              <a:rPr lang="en-US" sz="1800" b="0" dirty="0">
                <a:solidFill>
                  <a:schemeClr val="accent4">
                    <a:lumMod val="75000"/>
                  </a:schemeClr>
                </a:solidFill>
                <a:latin typeface="HelloAli" panose="02000603000000000000" pitchFamily="2" charset="0"/>
                <a:ea typeface="HelloAli" panose="02000603000000000000" pitchFamily="2" charset="0"/>
              </a:rPr>
              <a:t>Catherine Law- Lead ESOL Teacher</a:t>
            </a:r>
            <a:br>
              <a:rPr lang="en-US" sz="1800" b="0" dirty="0">
                <a:solidFill>
                  <a:schemeClr val="accent4">
                    <a:lumMod val="75000"/>
                  </a:schemeClr>
                </a:solidFill>
                <a:latin typeface="HelloAli" panose="02000603000000000000" pitchFamily="2" charset="0"/>
                <a:ea typeface="HelloAli" panose="02000603000000000000" pitchFamily="2" charset="0"/>
              </a:rPr>
            </a:br>
            <a:r>
              <a:rPr lang="en-US" sz="1800" b="0" dirty="0">
                <a:solidFill>
                  <a:schemeClr val="accent4">
                    <a:lumMod val="75000"/>
                  </a:schemeClr>
                </a:solidFill>
                <a:latin typeface="HelloAli" panose="02000603000000000000" pitchFamily="2" charset="0"/>
                <a:ea typeface="HelloAli" panose="02000603000000000000" pitchFamily="2" charset="0"/>
              </a:rPr>
              <a:t>Amy Blakeney- ESOL Teacher</a:t>
            </a:r>
            <a:br>
              <a:rPr lang="en-US" sz="1800" b="0" dirty="0">
                <a:solidFill>
                  <a:schemeClr val="accent4">
                    <a:lumMod val="75000"/>
                  </a:schemeClr>
                </a:solidFill>
                <a:latin typeface="HelloAli" panose="02000603000000000000" pitchFamily="2" charset="0"/>
                <a:ea typeface="HelloAli" panose="02000603000000000000" pitchFamily="2" charset="0"/>
              </a:rPr>
            </a:br>
            <a:r>
              <a:rPr lang="en-US" sz="1800" b="0" dirty="0">
                <a:solidFill>
                  <a:schemeClr val="accent4">
                    <a:lumMod val="75000"/>
                  </a:schemeClr>
                </a:solidFill>
                <a:latin typeface="HelloAli" panose="02000603000000000000" pitchFamily="2" charset="0"/>
                <a:ea typeface="HelloAli" panose="02000603000000000000" pitchFamily="2" charset="0"/>
              </a:rPr>
              <a:t>Maria Belloso-Pint0- Parent </a:t>
            </a:r>
            <a:r>
              <a:rPr lang="en-US" sz="1800" b="0" dirty="0" err="1">
                <a:solidFill>
                  <a:schemeClr val="accent4">
                    <a:lumMod val="75000"/>
                  </a:schemeClr>
                </a:solidFill>
                <a:latin typeface="HelloAli" panose="02000603000000000000" pitchFamily="2" charset="0"/>
                <a:ea typeface="HelloAli" panose="02000603000000000000" pitchFamily="2" charset="0"/>
              </a:rPr>
              <a:t>Facillitator</a:t>
            </a:r>
            <a:r>
              <a:rPr lang="en-US" sz="1800" b="0" dirty="0">
                <a:solidFill>
                  <a:schemeClr val="accent4">
                    <a:lumMod val="75000"/>
                  </a:schemeClr>
                </a:solidFill>
                <a:latin typeface="HelloAli" panose="02000603000000000000" pitchFamily="2" charset="0"/>
                <a:ea typeface="HelloAli" panose="02000603000000000000" pitchFamily="2" charset="0"/>
              </a:rPr>
              <a:t> &amp; Translator</a:t>
            </a:r>
            <a:br>
              <a:rPr lang="en-US" sz="2400" dirty="0">
                <a:solidFill>
                  <a:schemeClr val="accent4">
                    <a:lumMod val="75000"/>
                  </a:schemeClr>
                </a:solidFill>
                <a:latin typeface="HelloAli" panose="02000603000000000000" pitchFamily="2" charset="0"/>
                <a:ea typeface="HelloAli" panose="02000603000000000000" pitchFamily="2" charset="0"/>
              </a:rPr>
            </a:br>
            <a:r>
              <a:rPr lang="en-US" sz="2400" dirty="0">
                <a:solidFill>
                  <a:srgbClr val="002060"/>
                </a:solidFill>
                <a:latin typeface="HelloAli" panose="02000603000000000000" pitchFamily="2" charset="0"/>
                <a:ea typeface="HelloAli" panose="02000603000000000000" pitchFamily="2" charset="0"/>
              </a:rPr>
              <a:t>Acworth Elementary</a:t>
            </a:r>
            <a:br>
              <a:rPr lang="en-US" sz="3200" dirty="0">
                <a:solidFill>
                  <a:schemeClr val="accent4">
                    <a:lumMod val="75000"/>
                  </a:schemeClr>
                </a:solidFill>
                <a:latin typeface="HelloAli" panose="02000603000000000000" pitchFamily="2" charset="0"/>
                <a:ea typeface="HelloAli" panose="02000603000000000000" pitchFamily="2" charset="0"/>
              </a:rPr>
            </a:br>
            <a:br>
              <a:rPr lang="en-US" sz="3200" dirty="0">
                <a:solidFill>
                  <a:schemeClr val="accent4">
                    <a:lumMod val="75000"/>
                  </a:schemeClr>
                </a:solidFill>
                <a:latin typeface="HelloAli" panose="02000603000000000000" pitchFamily="2" charset="0"/>
                <a:ea typeface="HelloAli" panose="02000603000000000000" pitchFamily="2" charset="0"/>
              </a:rPr>
            </a:br>
            <a:br>
              <a:rPr lang="en" sz="3200" dirty="0">
                <a:solidFill>
                  <a:schemeClr val="accent4">
                    <a:lumMod val="75000"/>
                  </a:schemeClr>
                </a:solidFill>
                <a:latin typeface="HelloAli" panose="02000603000000000000" pitchFamily="2" charset="0"/>
                <a:ea typeface="HelloAli" panose="02000603000000000000" pitchFamily="2" charset="0"/>
              </a:rPr>
            </a:br>
            <a:endParaRPr sz="3200" dirty="0">
              <a:solidFill>
                <a:schemeClr val="accent4">
                  <a:lumMod val="75000"/>
                </a:schemeClr>
              </a:solidFill>
              <a:latin typeface="HelloAli" panose="02000603000000000000" pitchFamily="2" charset="0"/>
              <a:ea typeface="HelloAli" panose="02000603000000000000" pitchFamily="2" charset="0"/>
            </a:endParaRPr>
          </a:p>
        </p:txBody>
      </p:sp>
      <p:pic>
        <p:nvPicPr>
          <p:cNvPr id="182" name="Google Shape;182;p29"/>
          <p:cNvPicPr preferRelativeResize="0"/>
          <p:nvPr/>
        </p:nvPicPr>
        <p:blipFill rotWithShape="1">
          <a:blip r:embed="rId3">
            <a:alphaModFix/>
          </a:blip>
          <a:srcRect t="16734" r="8892" b="18300"/>
          <a:stretch/>
        </p:blipFill>
        <p:spPr>
          <a:xfrm>
            <a:off x="6593475" y="3485406"/>
            <a:ext cx="2036850" cy="846042"/>
          </a:xfrm>
          <a:prstGeom prst="rect">
            <a:avLst/>
          </a:prstGeom>
          <a:noFill/>
          <a:ln>
            <a:noFill/>
          </a:ln>
        </p:spPr>
      </p:pic>
      <p:sp>
        <p:nvSpPr>
          <p:cNvPr id="12" name="Google Shape;177;p29">
            <a:extLst>
              <a:ext uri="{FF2B5EF4-FFF2-40B4-BE49-F238E27FC236}">
                <a16:creationId xmlns:a16="http://schemas.microsoft.com/office/drawing/2014/main" id="{48853DD6-0F66-4E2B-A727-EF1C78C1583E}"/>
              </a:ext>
            </a:extLst>
          </p:cNvPr>
          <p:cNvSpPr txBox="1">
            <a:spLocks/>
          </p:cNvSpPr>
          <p:nvPr/>
        </p:nvSpPr>
        <p:spPr>
          <a:xfrm>
            <a:off x="6898350" y="3691506"/>
            <a:ext cx="1427100" cy="4338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 sz="1800">
                <a:solidFill>
                  <a:srgbClr val="002060"/>
                </a:solidFill>
                <a:latin typeface="HelloAli" panose="02000603000000000000" pitchFamily="2" charset="0"/>
                <a:ea typeface="HelloAli" panose="02000603000000000000" pitchFamily="2" charset="0"/>
              </a:rPr>
              <a:t>2021-2022</a:t>
            </a:r>
            <a:endParaRPr lang="en" sz="1800" dirty="0">
              <a:solidFill>
                <a:srgbClr val="002060"/>
              </a:solidFill>
              <a:latin typeface="HelloAli" panose="02000603000000000000" pitchFamily="2" charset="0"/>
              <a:ea typeface="HelloAli" panose="02000603000000000000" pitchFamily="2" charset="0"/>
            </a:endParaRPr>
          </a:p>
        </p:txBody>
      </p:sp>
      <p:pic>
        <p:nvPicPr>
          <p:cNvPr id="6" name="Picture 5" descr="Logo&#10;&#10;Description automatically generated">
            <a:extLst>
              <a:ext uri="{FF2B5EF4-FFF2-40B4-BE49-F238E27FC236}">
                <a16:creationId xmlns:a16="http://schemas.microsoft.com/office/drawing/2014/main" id="{6B7FC2CE-8604-4455-926A-B0F90240B8F8}"/>
              </a:ext>
            </a:extLst>
          </p:cNvPr>
          <p:cNvPicPr>
            <a:picLocks noChangeAspect="1"/>
          </p:cNvPicPr>
          <p:nvPr/>
        </p:nvPicPr>
        <p:blipFill>
          <a:blip r:embed="rId4"/>
          <a:stretch>
            <a:fillRect/>
          </a:stretch>
        </p:blipFill>
        <p:spPr>
          <a:xfrm>
            <a:off x="1562262" y="3334872"/>
            <a:ext cx="1434512" cy="1434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14" name="TextBox 13">
            <a:extLst>
              <a:ext uri="{FF2B5EF4-FFF2-40B4-BE49-F238E27FC236}">
                <a16:creationId xmlns:a16="http://schemas.microsoft.com/office/drawing/2014/main" id="{2F7140C3-CC4F-4CE7-B8C4-3CA54728F8EE}"/>
              </a:ext>
            </a:extLst>
          </p:cNvPr>
          <p:cNvSpPr txBox="1"/>
          <p:nvPr/>
        </p:nvSpPr>
        <p:spPr>
          <a:xfrm>
            <a:off x="1556017" y="676194"/>
            <a:ext cx="6031966" cy="584775"/>
          </a:xfrm>
          <a:prstGeom prst="rect">
            <a:avLst/>
          </a:prstGeom>
          <a:noFill/>
        </p:spPr>
        <p:txBody>
          <a:bodyPr wrap="square" rtlCol="0">
            <a:spAutoFit/>
          </a:bodyPr>
          <a:lstStyle/>
          <a:p>
            <a:r>
              <a:rPr lang="en-US" sz="3200" dirty="0">
                <a:solidFill>
                  <a:srgbClr val="002060"/>
                </a:solidFill>
                <a:latin typeface="HelloAli" panose="02000603000000000000" pitchFamily="2" charset="0"/>
                <a:ea typeface="HelloAli" panose="02000603000000000000" pitchFamily="2" charset="0"/>
              </a:rPr>
              <a:t>ParentVUE and Report Cards</a:t>
            </a:r>
          </a:p>
        </p:txBody>
      </p:sp>
      <p:sp>
        <p:nvSpPr>
          <p:cNvPr id="15" name="Rectangle 14">
            <a:extLst>
              <a:ext uri="{FF2B5EF4-FFF2-40B4-BE49-F238E27FC236}">
                <a16:creationId xmlns:a16="http://schemas.microsoft.com/office/drawing/2014/main" id="{C765AFDB-19B3-4175-BFC7-87B8C511BC04}"/>
              </a:ext>
            </a:extLst>
          </p:cNvPr>
          <p:cNvSpPr/>
          <p:nvPr/>
        </p:nvSpPr>
        <p:spPr>
          <a:xfrm>
            <a:off x="1669356" y="1586471"/>
            <a:ext cx="5805287" cy="2382191"/>
          </a:xfrm>
          <a:prstGeom prst="rect">
            <a:avLst/>
          </a:prstGeom>
        </p:spPr>
        <p:txBody>
          <a:bodyPr wrap="square">
            <a:spAutoFit/>
          </a:bodyPr>
          <a:lstStyle/>
          <a:p>
            <a:r>
              <a:rPr lang="en-US" sz="2400" dirty="0">
                <a:solidFill>
                  <a:srgbClr val="E87940"/>
                </a:solidFill>
              </a:rPr>
              <a:t>* Report cards and grades</a:t>
            </a:r>
          </a:p>
          <a:p>
            <a:r>
              <a:rPr lang="en-US" sz="2400" dirty="0">
                <a:solidFill>
                  <a:srgbClr val="E87940"/>
                </a:solidFill>
              </a:rPr>
              <a:t>* Communication tool</a:t>
            </a:r>
          </a:p>
          <a:p>
            <a:r>
              <a:rPr lang="en-US" sz="2400" dirty="0">
                <a:solidFill>
                  <a:srgbClr val="E87940"/>
                </a:solidFill>
              </a:rPr>
              <a:t>* If you need more support with </a:t>
            </a:r>
            <a:r>
              <a:rPr lang="en-US" sz="2400" dirty="0" err="1">
                <a:solidFill>
                  <a:srgbClr val="E87940"/>
                </a:solidFill>
              </a:rPr>
              <a:t>ParentVue</a:t>
            </a:r>
            <a:r>
              <a:rPr lang="en-US" sz="2400" dirty="0">
                <a:solidFill>
                  <a:srgbClr val="E87940"/>
                </a:solidFill>
              </a:rPr>
              <a:t> please reach out to your homeroom teacher or the front office </a:t>
            </a:r>
          </a:p>
          <a:p>
            <a:pPr lvl="0" algn="ctr">
              <a:spcBef>
                <a:spcPct val="20000"/>
              </a:spcBef>
              <a:buClrTx/>
              <a:defRPr/>
            </a:pPr>
            <a:r>
              <a:rPr lang="en-US" sz="2400" kern="1200" dirty="0">
                <a:solidFill>
                  <a:schemeClr val="accent4">
                    <a:lumMod val="75000"/>
                  </a:schemeClr>
                </a:solidFill>
                <a:latin typeface="HelloAli" panose="02000603000000000000" pitchFamily="2" charset="0"/>
                <a:ea typeface="HelloAli" panose="02000603000000000000" pitchFamily="2" charset="0"/>
                <a:cs typeface="+mn-cs"/>
              </a:rPr>
              <a:t>. </a:t>
            </a:r>
          </a:p>
        </p:txBody>
      </p:sp>
      <p:sp>
        <p:nvSpPr>
          <p:cNvPr id="16" name="TextBox 15">
            <a:extLst>
              <a:ext uri="{FF2B5EF4-FFF2-40B4-BE49-F238E27FC236}">
                <a16:creationId xmlns:a16="http://schemas.microsoft.com/office/drawing/2014/main" id="{C77DBF77-D830-4D1D-8202-BAE5CFB84092}"/>
              </a:ext>
            </a:extLst>
          </p:cNvPr>
          <p:cNvSpPr txBox="1"/>
          <p:nvPr/>
        </p:nvSpPr>
        <p:spPr>
          <a:xfrm>
            <a:off x="1068078" y="4020757"/>
            <a:ext cx="7007841" cy="584775"/>
          </a:xfrm>
          <a:prstGeom prst="rect">
            <a:avLst/>
          </a:prstGeom>
          <a:noFill/>
        </p:spPr>
        <p:txBody>
          <a:bodyPr wrap="square" rtlCol="0">
            <a:spAutoFit/>
          </a:bodyPr>
          <a:lstStyle/>
          <a:p>
            <a:pPr algn="ctr"/>
            <a:r>
              <a:rPr lang="en-US" sz="1600" dirty="0">
                <a:solidFill>
                  <a:srgbClr val="002060"/>
                </a:solidFill>
                <a:latin typeface="HelloAli" panose="02000603000000000000" pitchFamily="2" charset="0"/>
                <a:ea typeface="HelloAli" panose="02000603000000000000" pitchFamily="2" charset="0"/>
              </a:rPr>
              <a:t>***Any corrections that need to be made for contact information must be made by the enrolling adult in ParentVUE.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795280" y="1314916"/>
            <a:ext cx="1755819" cy="713251"/>
          </a:xfrm>
          <a:prstGeom prst="rect">
            <a:avLst/>
          </a:prstGeom>
          <a:noFill/>
          <a:ln>
            <a:noFill/>
          </a:ln>
        </p:spPr>
      </p:pic>
      <p:sp>
        <p:nvSpPr>
          <p:cNvPr id="8" name="TextBox 7">
            <a:extLst>
              <a:ext uri="{FF2B5EF4-FFF2-40B4-BE49-F238E27FC236}">
                <a16:creationId xmlns:a16="http://schemas.microsoft.com/office/drawing/2014/main" id="{53A3C497-EA8F-4BF6-8AA6-B9F5D7FE2925}"/>
              </a:ext>
            </a:extLst>
          </p:cNvPr>
          <p:cNvSpPr txBox="1"/>
          <p:nvPr/>
        </p:nvSpPr>
        <p:spPr>
          <a:xfrm>
            <a:off x="2149606" y="1040600"/>
            <a:ext cx="4844784" cy="769441"/>
          </a:xfrm>
          <a:prstGeom prst="rect">
            <a:avLst/>
          </a:prstGeom>
          <a:noFill/>
        </p:spPr>
        <p:txBody>
          <a:bodyPr wrap="square" rtlCol="0">
            <a:spAutoFit/>
          </a:bodyPr>
          <a:lstStyle/>
          <a:p>
            <a:pPr algn="ctr"/>
            <a:r>
              <a:rPr lang="en-US" sz="2800" dirty="0">
                <a:solidFill>
                  <a:srgbClr val="002060"/>
                </a:solidFill>
                <a:latin typeface="HelloAli" panose="02000603000000000000" pitchFamily="2" charset="0"/>
                <a:ea typeface="HelloAli" panose="02000603000000000000" pitchFamily="2" charset="0"/>
              </a:rPr>
              <a:t>Conferences</a:t>
            </a:r>
          </a:p>
          <a:p>
            <a:pPr algn="ctr"/>
            <a:endParaRPr lang="en-US" sz="1600" dirty="0">
              <a:solidFill>
                <a:schemeClr val="bg2"/>
              </a:solidFill>
              <a:latin typeface="HelloAli" panose="02000603000000000000" pitchFamily="2" charset="0"/>
              <a:ea typeface="HelloAli" panose="02000603000000000000" pitchFamily="2" charset="0"/>
            </a:endParaRPr>
          </a:p>
        </p:txBody>
      </p:sp>
      <p:sp>
        <p:nvSpPr>
          <p:cNvPr id="9" name="Rectangle 8">
            <a:extLst>
              <a:ext uri="{FF2B5EF4-FFF2-40B4-BE49-F238E27FC236}">
                <a16:creationId xmlns:a16="http://schemas.microsoft.com/office/drawing/2014/main" id="{80F10350-E01C-4205-AE40-A48F43C6CBCB}"/>
              </a:ext>
            </a:extLst>
          </p:cNvPr>
          <p:cNvSpPr/>
          <p:nvPr/>
        </p:nvSpPr>
        <p:spPr>
          <a:xfrm>
            <a:off x="1877902" y="1978949"/>
            <a:ext cx="5388192" cy="3213187"/>
          </a:xfrm>
          <a:prstGeom prst="rect">
            <a:avLst/>
          </a:prstGeom>
        </p:spPr>
        <p:txBody>
          <a:bodyPr wrap="square">
            <a:spAutoFit/>
          </a:bodyPr>
          <a:lstStyle/>
          <a:p>
            <a:pPr algn="ctr">
              <a:spcBef>
                <a:spcPct val="20000"/>
              </a:spcBef>
              <a:buClrTx/>
              <a:defRPr/>
            </a:pPr>
            <a:r>
              <a:rPr lang="en-US" sz="1500" dirty="0">
                <a:solidFill>
                  <a:schemeClr val="bg2"/>
                </a:solidFill>
                <a:latin typeface="HelloAli" panose="02000603000000000000" pitchFamily="2" charset="0"/>
                <a:ea typeface="HelloAli" panose="02000603000000000000" pitchFamily="2" charset="0"/>
              </a:rPr>
              <a:t>Conferences will be held in October                               and will be for a two-week time span.  </a:t>
            </a:r>
          </a:p>
          <a:p>
            <a:pPr algn="ctr">
              <a:spcBef>
                <a:spcPct val="20000"/>
              </a:spcBef>
              <a:buClrTx/>
              <a:defRPr/>
            </a:pPr>
            <a:r>
              <a:rPr lang="en-US" sz="1500" dirty="0">
                <a:solidFill>
                  <a:schemeClr val="bg2"/>
                </a:solidFill>
                <a:latin typeface="HelloAli" panose="02000603000000000000" pitchFamily="2" charset="0"/>
                <a:ea typeface="HelloAli" panose="02000603000000000000" pitchFamily="2" charset="0"/>
              </a:rPr>
              <a:t>More information will be sent as the time gets closer.</a:t>
            </a:r>
          </a:p>
          <a:p>
            <a:pPr algn="ctr">
              <a:spcBef>
                <a:spcPct val="20000"/>
              </a:spcBef>
              <a:buClrTx/>
              <a:defRPr/>
            </a:pPr>
            <a:r>
              <a:rPr lang="en-US" sz="2400" dirty="0">
                <a:solidFill>
                  <a:srgbClr val="002060"/>
                </a:solidFill>
                <a:latin typeface="HelloAli" panose="02000603000000000000" pitchFamily="2" charset="0"/>
                <a:ea typeface="HelloAli" panose="02000603000000000000" pitchFamily="2" charset="0"/>
              </a:rPr>
              <a:t>If you know you will need a translator for your conference, please contact your homeroom teacher ASAP.</a:t>
            </a:r>
          </a:p>
          <a:p>
            <a:pPr algn="ctr">
              <a:spcBef>
                <a:spcPct val="20000"/>
              </a:spcBef>
              <a:buClrTx/>
              <a:defRPr/>
            </a:pPr>
            <a:r>
              <a:rPr lang="en-US" sz="1500" dirty="0">
                <a:solidFill>
                  <a:schemeClr val="bg2"/>
                </a:solidFill>
                <a:latin typeface="HelloAli" panose="02000603000000000000" pitchFamily="2" charset="0"/>
                <a:ea typeface="HelloAli" panose="02000603000000000000" pitchFamily="2" charset="0"/>
              </a:rPr>
              <a:t> </a:t>
            </a:r>
          </a:p>
          <a:p>
            <a:pPr lvl="0" algn="ctr">
              <a:spcBef>
                <a:spcPct val="20000"/>
              </a:spcBef>
              <a:buClrTx/>
              <a:defRPr/>
            </a:pPr>
            <a:endParaRPr lang="en-US" sz="1500" kern="1200" dirty="0">
              <a:solidFill>
                <a:schemeClr val="accent4">
                  <a:lumMod val="75000"/>
                </a:schemeClr>
              </a:solidFill>
              <a:latin typeface="HelloAli" panose="02000603000000000000" pitchFamily="2" charset="0"/>
              <a:ea typeface="HelloAli" panose="02000603000000000000" pitchFamily="2" charset="0"/>
              <a:cs typeface="+mn-cs"/>
            </a:endParaRPr>
          </a:p>
          <a:p>
            <a:pPr marL="457200" lvl="0" indent="-457200" algn="ctr">
              <a:spcBef>
                <a:spcPct val="20000"/>
              </a:spcBef>
              <a:buClrTx/>
              <a:buFont typeface="Arial" panose="020B0604020202020204" pitchFamily="34" charset="0"/>
              <a:buChar char="•"/>
              <a:defRPr/>
            </a:pPr>
            <a:endParaRPr lang="en-US" sz="1500" kern="1200" dirty="0">
              <a:solidFill>
                <a:schemeClr val="accent4">
                  <a:lumMod val="75000"/>
                </a:schemeClr>
              </a:solidFill>
              <a:latin typeface="HelloAli" panose="02000603000000000000" pitchFamily="2" charset="0"/>
              <a:ea typeface="HelloAli" panose="02000603000000000000" pitchFamily="2" charset="0"/>
            </a:endParaRPr>
          </a:p>
        </p:txBody>
      </p:sp>
    </p:spTree>
    <p:extLst>
      <p:ext uri="{BB962C8B-B14F-4D97-AF65-F5344CB8AC3E}">
        <p14:creationId xmlns:p14="http://schemas.microsoft.com/office/powerpoint/2010/main" val="60674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10" name="TextBox 9">
            <a:extLst>
              <a:ext uri="{FF2B5EF4-FFF2-40B4-BE49-F238E27FC236}">
                <a16:creationId xmlns:a16="http://schemas.microsoft.com/office/drawing/2014/main" id="{553D8A81-EE46-4869-A386-48DEC2D6826D}"/>
              </a:ext>
            </a:extLst>
          </p:cNvPr>
          <p:cNvSpPr txBox="1"/>
          <p:nvPr/>
        </p:nvSpPr>
        <p:spPr>
          <a:xfrm>
            <a:off x="706931" y="484092"/>
            <a:ext cx="3542340" cy="584775"/>
          </a:xfrm>
          <a:prstGeom prst="rect">
            <a:avLst/>
          </a:prstGeom>
          <a:noFill/>
        </p:spPr>
        <p:txBody>
          <a:bodyPr wrap="square" rtlCol="0">
            <a:spAutoFit/>
          </a:bodyPr>
          <a:lstStyle/>
          <a:p>
            <a:r>
              <a:rPr lang="en-US" sz="3200" dirty="0">
                <a:solidFill>
                  <a:srgbClr val="002060"/>
                </a:solidFill>
                <a:latin typeface="HelloAli" panose="02000603000000000000" pitchFamily="2" charset="0"/>
                <a:ea typeface="HelloAli" panose="02000603000000000000" pitchFamily="2" charset="0"/>
              </a:rPr>
              <a:t>PTA Information</a:t>
            </a:r>
          </a:p>
        </p:txBody>
      </p:sp>
      <p:sp>
        <p:nvSpPr>
          <p:cNvPr id="11" name="Rectangle 10">
            <a:extLst>
              <a:ext uri="{FF2B5EF4-FFF2-40B4-BE49-F238E27FC236}">
                <a16:creationId xmlns:a16="http://schemas.microsoft.com/office/drawing/2014/main" id="{3DF33EE5-0A80-4678-9F8B-10834BF57614}"/>
              </a:ext>
            </a:extLst>
          </p:cNvPr>
          <p:cNvSpPr/>
          <p:nvPr/>
        </p:nvSpPr>
        <p:spPr>
          <a:xfrm>
            <a:off x="378826" y="1306909"/>
            <a:ext cx="3938067" cy="3194721"/>
          </a:xfrm>
          <a:prstGeom prst="rect">
            <a:avLst/>
          </a:prstGeom>
        </p:spPr>
        <p:txBody>
          <a:bodyPr wrap="square">
            <a:spAutoFit/>
          </a:bodyPr>
          <a:lstStyle/>
          <a:p>
            <a:pPr marL="342900" lvl="0" indent="-342900">
              <a:spcBef>
                <a:spcPct val="20000"/>
              </a:spcBef>
              <a:buClrTx/>
              <a:buFont typeface="Arial" panose="020B0604020202020204" pitchFamily="34" charset="0"/>
              <a:buChar char="•"/>
              <a:defRPr/>
            </a:pPr>
            <a:r>
              <a:rPr lang="en-US" sz="1600" kern="1200" dirty="0">
                <a:solidFill>
                  <a:schemeClr val="bg2"/>
                </a:solidFill>
                <a:latin typeface="HelloAli" panose="02000603000000000000" pitchFamily="2" charset="0"/>
                <a:ea typeface="HelloAli" panose="02000603000000000000" pitchFamily="2" charset="0"/>
                <a:cs typeface="+mn-cs"/>
              </a:rPr>
              <a:t>The PTA contacts are: </a:t>
            </a:r>
          </a:p>
          <a:p>
            <a:pPr marL="800100" lvl="1" indent="-342900">
              <a:spcBef>
                <a:spcPct val="20000"/>
              </a:spcBef>
              <a:buClrTx/>
              <a:buFont typeface="Arial" panose="020B0604020202020204" pitchFamily="34" charset="0"/>
              <a:buChar char="•"/>
              <a:defRPr/>
            </a:pPr>
            <a:r>
              <a:rPr lang="en-US" sz="1600" kern="1200" dirty="0">
                <a:solidFill>
                  <a:srgbClr val="002060"/>
                </a:solidFill>
                <a:latin typeface="HelloAli" panose="02000603000000000000" pitchFamily="2" charset="0"/>
                <a:ea typeface="HelloAli" panose="02000603000000000000" pitchFamily="2" charset="0"/>
                <a:cs typeface="+mn-cs"/>
              </a:rPr>
              <a:t>President</a:t>
            </a:r>
            <a:r>
              <a:rPr lang="en-US" sz="1600" kern="1200" dirty="0">
                <a:solidFill>
                  <a:schemeClr val="bg2"/>
                </a:solidFill>
                <a:latin typeface="HelloAli" panose="02000603000000000000" pitchFamily="2" charset="0"/>
                <a:ea typeface="HelloAli" panose="02000603000000000000" pitchFamily="2" charset="0"/>
                <a:cs typeface="+mn-cs"/>
              </a:rPr>
              <a:t>: Erin Myers    </a:t>
            </a:r>
          </a:p>
          <a:p>
            <a:pPr marL="800100" lvl="1" indent="-342900">
              <a:spcBef>
                <a:spcPct val="20000"/>
              </a:spcBef>
              <a:buClrTx/>
              <a:buFont typeface="Arial" panose="020B0604020202020204" pitchFamily="34" charset="0"/>
              <a:buChar char="•"/>
              <a:defRPr/>
            </a:pPr>
            <a:r>
              <a:rPr lang="en-US" sz="1600" kern="1200" dirty="0">
                <a:solidFill>
                  <a:srgbClr val="002060"/>
                </a:solidFill>
                <a:latin typeface="HelloAli" panose="02000603000000000000" pitchFamily="2" charset="0"/>
                <a:ea typeface="HelloAli" panose="02000603000000000000" pitchFamily="2" charset="0"/>
                <a:cs typeface="+mn-cs"/>
              </a:rPr>
              <a:t>Vice President</a:t>
            </a:r>
            <a:r>
              <a:rPr lang="en-US" sz="1600" kern="1200" dirty="0">
                <a:solidFill>
                  <a:schemeClr val="bg2"/>
                </a:solidFill>
                <a:latin typeface="HelloAli" panose="02000603000000000000" pitchFamily="2" charset="0"/>
                <a:ea typeface="HelloAli" panose="02000603000000000000" pitchFamily="2" charset="0"/>
                <a:cs typeface="+mn-cs"/>
              </a:rPr>
              <a:t>: Becky Banks   </a:t>
            </a:r>
          </a:p>
          <a:p>
            <a:pPr marL="800100" lvl="1" indent="-342900">
              <a:spcBef>
                <a:spcPct val="20000"/>
              </a:spcBef>
              <a:buClrTx/>
              <a:buFont typeface="Arial" panose="020B0604020202020204" pitchFamily="34" charset="0"/>
              <a:buChar char="•"/>
              <a:defRPr/>
            </a:pPr>
            <a:r>
              <a:rPr lang="en-US" sz="1600" kern="1200" dirty="0">
                <a:solidFill>
                  <a:srgbClr val="002060"/>
                </a:solidFill>
                <a:latin typeface="HelloAli" panose="02000603000000000000" pitchFamily="2" charset="0"/>
                <a:ea typeface="HelloAli" panose="02000603000000000000" pitchFamily="2" charset="0"/>
                <a:cs typeface="+mn-cs"/>
              </a:rPr>
              <a:t>Treasurer</a:t>
            </a:r>
            <a:r>
              <a:rPr lang="en-US" sz="1600" kern="1200" dirty="0">
                <a:solidFill>
                  <a:schemeClr val="bg2"/>
                </a:solidFill>
                <a:latin typeface="HelloAli" panose="02000603000000000000" pitchFamily="2" charset="0"/>
                <a:ea typeface="HelloAli" panose="02000603000000000000" pitchFamily="2" charset="0"/>
                <a:cs typeface="+mn-cs"/>
              </a:rPr>
              <a:t>: Cathy Jones   </a:t>
            </a:r>
          </a:p>
          <a:p>
            <a:pPr marL="800100" lvl="1" indent="-342900">
              <a:spcBef>
                <a:spcPct val="20000"/>
              </a:spcBef>
              <a:buClrTx/>
              <a:buFont typeface="Arial" panose="020B0604020202020204" pitchFamily="34" charset="0"/>
              <a:buChar char="•"/>
              <a:defRPr/>
            </a:pPr>
            <a:r>
              <a:rPr lang="en-US" sz="1600" kern="1200" dirty="0">
                <a:solidFill>
                  <a:srgbClr val="002060"/>
                </a:solidFill>
                <a:latin typeface="HelloAli" panose="02000603000000000000" pitchFamily="2" charset="0"/>
                <a:ea typeface="HelloAli" panose="02000603000000000000" pitchFamily="2" charset="0"/>
                <a:cs typeface="+mn-cs"/>
              </a:rPr>
              <a:t>Secretary</a:t>
            </a:r>
            <a:r>
              <a:rPr lang="en-US" sz="1600" kern="1200" dirty="0">
                <a:solidFill>
                  <a:schemeClr val="bg2"/>
                </a:solidFill>
                <a:latin typeface="HelloAli" panose="02000603000000000000" pitchFamily="2" charset="0"/>
                <a:ea typeface="HelloAli" panose="02000603000000000000" pitchFamily="2" charset="0"/>
                <a:cs typeface="+mn-cs"/>
              </a:rPr>
              <a:t>: Kimberly Wood </a:t>
            </a:r>
          </a:p>
          <a:p>
            <a:pPr marL="800100" lvl="1" indent="-342900">
              <a:spcBef>
                <a:spcPct val="20000"/>
              </a:spcBef>
              <a:buClrTx/>
              <a:buFont typeface="Arial" panose="020B0604020202020204" pitchFamily="34" charset="0"/>
              <a:buChar char="•"/>
              <a:defRPr/>
            </a:pPr>
            <a:endParaRPr lang="en-US" sz="1600" kern="1200" dirty="0">
              <a:solidFill>
                <a:schemeClr val="bg2"/>
              </a:solidFill>
              <a:latin typeface="HelloAli" panose="02000603000000000000" pitchFamily="2" charset="0"/>
              <a:ea typeface="HelloAli" panose="02000603000000000000" pitchFamily="2" charset="0"/>
              <a:cs typeface="+mn-cs"/>
            </a:endParaRPr>
          </a:p>
          <a:p>
            <a:pPr marL="342900" lvl="0" indent="-342900">
              <a:spcBef>
                <a:spcPct val="20000"/>
              </a:spcBef>
              <a:buClrTx/>
              <a:buFont typeface="Arial" panose="020B0604020202020204" pitchFamily="34" charset="0"/>
              <a:buChar char="•"/>
              <a:defRPr/>
            </a:pPr>
            <a:r>
              <a:rPr lang="en-US" sz="1600" kern="1200" dirty="0">
                <a:solidFill>
                  <a:schemeClr val="bg2"/>
                </a:solidFill>
                <a:latin typeface="HelloAli" panose="02000603000000000000" pitchFamily="2" charset="0"/>
                <a:ea typeface="HelloAli" panose="02000603000000000000" pitchFamily="2" charset="0"/>
                <a:cs typeface="+mn-cs"/>
              </a:rPr>
              <a:t>Please join!  Membership is $7 and you will receive a car magnet.</a:t>
            </a:r>
          </a:p>
          <a:p>
            <a:pPr marL="342900" lvl="0" indent="-342900">
              <a:spcBef>
                <a:spcPct val="20000"/>
              </a:spcBef>
              <a:buClrTx/>
              <a:buFont typeface="Arial" panose="020B0604020202020204" pitchFamily="34" charset="0"/>
              <a:buChar char="•"/>
              <a:defRPr/>
            </a:pPr>
            <a:endParaRPr lang="en-US" sz="1600" kern="1200" dirty="0">
              <a:solidFill>
                <a:schemeClr val="bg2"/>
              </a:solidFill>
              <a:latin typeface="HelloAli" panose="02000603000000000000" pitchFamily="2" charset="0"/>
              <a:ea typeface="HelloAli" panose="02000603000000000000" pitchFamily="2" charset="0"/>
              <a:cs typeface="+mn-cs"/>
            </a:endParaRPr>
          </a:p>
          <a:p>
            <a:pPr marL="342900" lvl="0" indent="-342900">
              <a:spcBef>
                <a:spcPct val="20000"/>
              </a:spcBef>
              <a:buClrTx/>
              <a:buFont typeface="Arial" panose="020B0604020202020204" pitchFamily="34" charset="0"/>
              <a:buChar char="•"/>
              <a:defRPr/>
            </a:pPr>
            <a:r>
              <a:rPr lang="en-US" sz="1600" kern="1200" dirty="0">
                <a:solidFill>
                  <a:schemeClr val="bg2"/>
                </a:solidFill>
                <a:latin typeface="HelloAli" panose="02000603000000000000" pitchFamily="2" charset="0"/>
                <a:ea typeface="HelloAli" panose="02000603000000000000" pitchFamily="2" charset="0"/>
                <a:cs typeface="+mn-cs"/>
              </a:rPr>
              <a:t>You may contact the school office for further information. </a:t>
            </a:r>
          </a:p>
        </p:txBody>
      </p:sp>
      <p:sp>
        <p:nvSpPr>
          <p:cNvPr id="13" name="Rectangle 12">
            <a:extLst>
              <a:ext uri="{FF2B5EF4-FFF2-40B4-BE49-F238E27FC236}">
                <a16:creationId xmlns:a16="http://schemas.microsoft.com/office/drawing/2014/main" id="{873F4F9E-5ABF-4D66-BD4A-2B13E3D877EF}"/>
              </a:ext>
            </a:extLst>
          </p:cNvPr>
          <p:cNvSpPr/>
          <p:nvPr/>
        </p:nvSpPr>
        <p:spPr>
          <a:xfrm>
            <a:off x="5042296" y="477194"/>
            <a:ext cx="3507692" cy="584775"/>
          </a:xfrm>
          <a:prstGeom prst="rect">
            <a:avLst/>
          </a:prstGeom>
        </p:spPr>
        <p:txBody>
          <a:bodyPr wrap="none">
            <a:spAutoFit/>
          </a:bodyPr>
          <a:lstStyle/>
          <a:p>
            <a:r>
              <a:rPr lang="en-US" sz="3200" dirty="0">
                <a:solidFill>
                  <a:srgbClr val="002060"/>
                </a:solidFill>
                <a:latin typeface="HelloAli" panose="02000603000000000000" pitchFamily="2" charset="0"/>
                <a:ea typeface="HelloAli" panose="02000603000000000000" pitchFamily="2" charset="0"/>
              </a:rPr>
              <a:t>Upcoming Events</a:t>
            </a:r>
            <a:endParaRPr lang="en-US" dirty="0"/>
          </a:p>
        </p:txBody>
      </p:sp>
      <p:sp>
        <p:nvSpPr>
          <p:cNvPr id="24" name="Rectangle 23">
            <a:extLst>
              <a:ext uri="{FF2B5EF4-FFF2-40B4-BE49-F238E27FC236}">
                <a16:creationId xmlns:a16="http://schemas.microsoft.com/office/drawing/2014/main" id="{58E9A2BA-B72C-44AB-A110-B3087BA8C0FE}"/>
              </a:ext>
            </a:extLst>
          </p:cNvPr>
          <p:cNvSpPr/>
          <p:nvPr/>
        </p:nvSpPr>
        <p:spPr>
          <a:xfrm>
            <a:off x="4896264" y="1306909"/>
            <a:ext cx="3938067" cy="3391698"/>
          </a:xfrm>
          <a:prstGeom prst="rect">
            <a:avLst/>
          </a:prstGeom>
        </p:spPr>
        <p:txBody>
          <a:bodyPr wrap="square">
            <a:spAutoFit/>
          </a:bodyPr>
          <a:lstStyle/>
          <a:p>
            <a:pPr marL="342900" lvl="0" indent="-342900">
              <a:spcBef>
                <a:spcPct val="20000"/>
              </a:spcBef>
              <a:buClrTx/>
              <a:buFont typeface="Wingdings" panose="05000000000000000000" pitchFamily="2" charset="2"/>
              <a:buChar char="q"/>
              <a:defRPr/>
            </a:pPr>
            <a:r>
              <a:rPr lang="en-US" sz="1600" kern="1200" dirty="0">
                <a:solidFill>
                  <a:schemeClr val="bg2"/>
                </a:solidFill>
                <a:latin typeface="HelloAli" panose="02000603000000000000" pitchFamily="2" charset="0"/>
                <a:ea typeface="HelloAli" panose="02000603000000000000" pitchFamily="2" charset="0"/>
                <a:cs typeface="+mn-cs"/>
              </a:rPr>
              <a:t>September 9</a:t>
            </a:r>
            <a:r>
              <a:rPr lang="en-US" sz="1600" kern="1200" baseline="30000" dirty="0">
                <a:solidFill>
                  <a:schemeClr val="bg2"/>
                </a:solidFill>
                <a:latin typeface="HelloAli" panose="02000603000000000000" pitchFamily="2" charset="0"/>
                <a:ea typeface="HelloAli" panose="02000603000000000000" pitchFamily="2" charset="0"/>
                <a:cs typeface="+mn-cs"/>
              </a:rPr>
              <a:t>th</a:t>
            </a:r>
            <a:r>
              <a:rPr lang="en-US" sz="1600" kern="1200" dirty="0">
                <a:solidFill>
                  <a:schemeClr val="bg2"/>
                </a:solidFill>
                <a:latin typeface="HelloAli" panose="02000603000000000000" pitchFamily="2" charset="0"/>
                <a:ea typeface="HelloAli" panose="02000603000000000000" pitchFamily="2" charset="0"/>
                <a:cs typeface="+mn-cs"/>
              </a:rPr>
              <a:t> – Chick-Fil-A Night</a:t>
            </a:r>
          </a:p>
          <a:p>
            <a:pPr marL="342900" lvl="0" indent="-342900">
              <a:spcBef>
                <a:spcPct val="20000"/>
              </a:spcBef>
              <a:buClrTx/>
              <a:buFont typeface="Wingdings" panose="05000000000000000000" pitchFamily="2" charset="2"/>
              <a:buChar char="q"/>
              <a:defRPr/>
            </a:pPr>
            <a:r>
              <a:rPr lang="en-US" sz="1600" kern="1200" dirty="0">
                <a:solidFill>
                  <a:schemeClr val="bg2"/>
                </a:solidFill>
                <a:latin typeface="HelloAli" panose="02000603000000000000" pitchFamily="2" charset="0"/>
                <a:ea typeface="HelloAli" panose="02000603000000000000" pitchFamily="2" charset="0"/>
                <a:cs typeface="+mn-cs"/>
              </a:rPr>
              <a:t>October 22</a:t>
            </a:r>
            <a:r>
              <a:rPr lang="en-US" sz="1600" kern="1200" baseline="30000" dirty="0">
                <a:solidFill>
                  <a:schemeClr val="bg2"/>
                </a:solidFill>
                <a:latin typeface="HelloAli" panose="02000603000000000000" pitchFamily="2" charset="0"/>
                <a:ea typeface="HelloAli" panose="02000603000000000000" pitchFamily="2" charset="0"/>
                <a:cs typeface="+mn-cs"/>
              </a:rPr>
              <a:t>nd</a:t>
            </a:r>
            <a:r>
              <a:rPr lang="en-US" sz="1600" kern="1200" dirty="0">
                <a:solidFill>
                  <a:schemeClr val="bg2"/>
                </a:solidFill>
                <a:latin typeface="HelloAli" panose="02000603000000000000" pitchFamily="2" charset="0"/>
                <a:ea typeface="HelloAli" panose="02000603000000000000" pitchFamily="2" charset="0"/>
                <a:cs typeface="+mn-cs"/>
              </a:rPr>
              <a:t> – Character Parade</a:t>
            </a:r>
          </a:p>
          <a:p>
            <a:pPr marL="342900" lvl="0" indent="-342900">
              <a:spcBef>
                <a:spcPct val="20000"/>
              </a:spcBef>
              <a:buClrTx/>
              <a:buFont typeface="Wingdings" panose="05000000000000000000" pitchFamily="2" charset="2"/>
              <a:buChar char="q"/>
              <a:defRPr/>
            </a:pPr>
            <a:r>
              <a:rPr lang="en-US" sz="1600" kern="1200" dirty="0">
                <a:solidFill>
                  <a:schemeClr val="bg2"/>
                </a:solidFill>
                <a:latin typeface="HelloAli" panose="02000603000000000000" pitchFamily="2" charset="0"/>
                <a:ea typeface="HelloAli" panose="02000603000000000000" pitchFamily="2" charset="0"/>
                <a:cs typeface="+mn-cs"/>
              </a:rPr>
              <a:t>November 4</a:t>
            </a:r>
            <a:r>
              <a:rPr lang="en-US" sz="1600" kern="1200" baseline="30000" dirty="0">
                <a:solidFill>
                  <a:schemeClr val="bg2"/>
                </a:solidFill>
                <a:latin typeface="HelloAli" panose="02000603000000000000" pitchFamily="2" charset="0"/>
                <a:ea typeface="HelloAli" panose="02000603000000000000" pitchFamily="2" charset="0"/>
                <a:cs typeface="+mn-cs"/>
              </a:rPr>
              <a:t>th</a:t>
            </a:r>
            <a:r>
              <a:rPr lang="en-US" sz="1600" kern="1200" dirty="0">
                <a:solidFill>
                  <a:schemeClr val="bg2"/>
                </a:solidFill>
                <a:latin typeface="HelloAli" panose="02000603000000000000" pitchFamily="2" charset="0"/>
                <a:ea typeface="HelloAli" panose="02000603000000000000" pitchFamily="2" charset="0"/>
                <a:cs typeface="+mn-cs"/>
              </a:rPr>
              <a:t> – LEGO build</a:t>
            </a:r>
          </a:p>
          <a:p>
            <a:pPr marL="342900" lvl="0" indent="-342900">
              <a:spcBef>
                <a:spcPct val="20000"/>
              </a:spcBef>
              <a:buClrTx/>
              <a:buFont typeface="Wingdings" panose="05000000000000000000" pitchFamily="2" charset="2"/>
              <a:buChar char="q"/>
              <a:defRPr/>
            </a:pPr>
            <a:r>
              <a:rPr lang="en-US" sz="1600" kern="1200" dirty="0">
                <a:solidFill>
                  <a:schemeClr val="bg2"/>
                </a:solidFill>
                <a:latin typeface="HelloAli" panose="02000603000000000000" pitchFamily="2" charset="0"/>
                <a:ea typeface="HelloAli" panose="02000603000000000000" pitchFamily="2" charset="0"/>
                <a:cs typeface="+mn-cs"/>
              </a:rPr>
              <a:t>November 19</a:t>
            </a:r>
            <a:r>
              <a:rPr lang="en-US" sz="1600" kern="1200" baseline="30000" dirty="0">
                <a:solidFill>
                  <a:schemeClr val="bg2"/>
                </a:solidFill>
                <a:latin typeface="HelloAli" panose="02000603000000000000" pitchFamily="2" charset="0"/>
                <a:ea typeface="HelloAli" panose="02000603000000000000" pitchFamily="2" charset="0"/>
                <a:cs typeface="+mn-cs"/>
              </a:rPr>
              <a:t>th</a:t>
            </a:r>
            <a:r>
              <a:rPr lang="en-US" sz="1600" kern="1200" dirty="0">
                <a:solidFill>
                  <a:schemeClr val="bg2"/>
                </a:solidFill>
                <a:latin typeface="HelloAli" panose="02000603000000000000" pitchFamily="2" charset="0"/>
                <a:ea typeface="HelloAli" panose="02000603000000000000" pitchFamily="2" charset="0"/>
                <a:cs typeface="+mn-cs"/>
              </a:rPr>
              <a:t> – Fun Run</a:t>
            </a:r>
          </a:p>
          <a:p>
            <a:pPr marL="342900" lvl="0" indent="-342900">
              <a:spcBef>
                <a:spcPct val="20000"/>
              </a:spcBef>
              <a:buClrTx/>
              <a:buFont typeface="Wingdings" panose="05000000000000000000" pitchFamily="2" charset="2"/>
              <a:buChar char="q"/>
              <a:defRPr/>
            </a:pPr>
            <a:r>
              <a:rPr lang="en-US" sz="1600" kern="1200" dirty="0">
                <a:solidFill>
                  <a:schemeClr val="bg2"/>
                </a:solidFill>
                <a:latin typeface="HelloAli" panose="02000603000000000000" pitchFamily="2" charset="0"/>
                <a:ea typeface="HelloAli" panose="02000603000000000000" pitchFamily="2" charset="0"/>
                <a:cs typeface="+mn-cs"/>
              </a:rPr>
              <a:t>January 20</a:t>
            </a:r>
            <a:r>
              <a:rPr lang="en-US" sz="1600" kern="1200" baseline="30000" dirty="0">
                <a:solidFill>
                  <a:schemeClr val="bg2"/>
                </a:solidFill>
                <a:latin typeface="HelloAli" panose="02000603000000000000" pitchFamily="2" charset="0"/>
                <a:ea typeface="HelloAli" panose="02000603000000000000" pitchFamily="2" charset="0"/>
                <a:cs typeface="+mn-cs"/>
              </a:rPr>
              <a:t>th</a:t>
            </a:r>
            <a:r>
              <a:rPr lang="en-US" sz="1600" kern="1200" dirty="0">
                <a:solidFill>
                  <a:schemeClr val="bg2"/>
                </a:solidFill>
                <a:latin typeface="HelloAli" panose="02000603000000000000" pitchFamily="2" charset="0"/>
                <a:ea typeface="HelloAli" panose="02000603000000000000" pitchFamily="2" charset="0"/>
                <a:cs typeface="+mn-cs"/>
              </a:rPr>
              <a:t> – Science/Art Fair/STEAM Night</a:t>
            </a:r>
          </a:p>
          <a:p>
            <a:pPr marL="342900" lvl="0" indent="-342900">
              <a:spcBef>
                <a:spcPct val="20000"/>
              </a:spcBef>
              <a:buClrTx/>
              <a:buFont typeface="Wingdings" panose="05000000000000000000" pitchFamily="2" charset="2"/>
              <a:buChar char="q"/>
              <a:defRPr/>
            </a:pPr>
            <a:r>
              <a:rPr lang="en-US" sz="1600" kern="1200" dirty="0">
                <a:solidFill>
                  <a:schemeClr val="bg2"/>
                </a:solidFill>
                <a:latin typeface="HelloAli" panose="02000603000000000000" pitchFamily="2" charset="0"/>
                <a:ea typeface="HelloAli" panose="02000603000000000000" pitchFamily="2" charset="0"/>
                <a:cs typeface="+mn-cs"/>
              </a:rPr>
              <a:t>February 17</a:t>
            </a:r>
            <a:r>
              <a:rPr lang="en-US" sz="1600" kern="1200" baseline="30000" dirty="0">
                <a:solidFill>
                  <a:schemeClr val="bg2"/>
                </a:solidFill>
                <a:latin typeface="HelloAli" panose="02000603000000000000" pitchFamily="2" charset="0"/>
                <a:ea typeface="HelloAli" panose="02000603000000000000" pitchFamily="2" charset="0"/>
                <a:cs typeface="+mn-cs"/>
              </a:rPr>
              <a:t>th</a:t>
            </a:r>
            <a:r>
              <a:rPr lang="en-US" sz="1600" kern="1200" dirty="0">
                <a:solidFill>
                  <a:schemeClr val="bg2"/>
                </a:solidFill>
                <a:latin typeface="HelloAli" panose="02000603000000000000" pitchFamily="2" charset="0"/>
                <a:ea typeface="HelloAli" panose="02000603000000000000" pitchFamily="2" charset="0"/>
                <a:cs typeface="+mn-cs"/>
              </a:rPr>
              <a:t> – Chick-Fil-A Night</a:t>
            </a:r>
          </a:p>
          <a:p>
            <a:pPr marL="342900" lvl="0" indent="-342900">
              <a:spcBef>
                <a:spcPct val="20000"/>
              </a:spcBef>
              <a:buClrTx/>
              <a:buFont typeface="Wingdings" panose="05000000000000000000" pitchFamily="2" charset="2"/>
              <a:buChar char="q"/>
              <a:defRPr/>
            </a:pPr>
            <a:r>
              <a:rPr lang="en-US" sz="1600" kern="1200" dirty="0">
                <a:solidFill>
                  <a:schemeClr val="bg2"/>
                </a:solidFill>
                <a:latin typeface="HelloAli" panose="02000603000000000000" pitchFamily="2" charset="0"/>
                <a:ea typeface="HelloAli" panose="02000603000000000000" pitchFamily="2" charset="0"/>
                <a:cs typeface="+mn-cs"/>
              </a:rPr>
              <a:t>April 21</a:t>
            </a:r>
            <a:r>
              <a:rPr lang="en-US" sz="1600" kern="1200" baseline="30000" dirty="0">
                <a:solidFill>
                  <a:schemeClr val="bg2"/>
                </a:solidFill>
                <a:latin typeface="HelloAli" panose="02000603000000000000" pitchFamily="2" charset="0"/>
                <a:ea typeface="HelloAli" panose="02000603000000000000" pitchFamily="2" charset="0"/>
                <a:cs typeface="+mn-cs"/>
              </a:rPr>
              <a:t>st</a:t>
            </a:r>
            <a:r>
              <a:rPr lang="en-US" sz="1600" kern="1200" dirty="0">
                <a:solidFill>
                  <a:schemeClr val="bg2"/>
                </a:solidFill>
                <a:latin typeface="HelloAli" panose="02000603000000000000" pitchFamily="2" charset="0"/>
                <a:ea typeface="HelloAli" panose="02000603000000000000" pitchFamily="2" charset="0"/>
                <a:cs typeface="+mn-cs"/>
              </a:rPr>
              <a:t> – Chick-Fil-A Night</a:t>
            </a:r>
          </a:p>
          <a:p>
            <a:pPr lvl="0">
              <a:spcBef>
                <a:spcPct val="20000"/>
              </a:spcBef>
              <a:buClrTx/>
              <a:defRPr/>
            </a:pPr>
            <a:endParaRPr lang="en-US" sz="1600" kern="1200" dirty="0">
              <a:solidFill>
                <a:schemeClr val="bg2"/>
              </a:solidFill>
              <a:latin typeface="HelloAli" panose="02000603000000000000" pitchFamily="2" charset="0"/>
              <a:ea typeface="HelloAli" panose="02000603000000000000" pitchFamily="2" charset="0"/>
              <a:cs typeface="+mn-cs"/>
            </a:endParaRPr>
          </a:p>
          <a:p>
            <a:pPr marL="342900" lvl="0" indent="-342900">
              <a:spcBef>
                <a:spcPct val="20000"/>
              </a:spcBef>
              <a:buClrTx/>
              <a:buFont typeface="Wingdings" panose="05000000000000000000" pitchFamily="2" charset="2"/>
              <a:buChar char="q"/>
              <a:defRPr/>
            </a:pPr>
            <a:endParaRPr lang="en-US" sz="1600" kern="1200" dirty="0">
              <a:solidFill>
                <a:schemeClr val="bg2"/>
              </a:solidFill>
              <a:latin typeface="HelloAli" panose="02000603000000000000" pitchFamily="2" charset="0"/>
              <a:ea typeface="HelloAli" panose="02000603000000000000" pitchFamily="2" charset="0"/>
              <a:cs typeface="+mn-cs"/>
            </a:endParaRPr>
          </a:p>
          <a:p>
            <a:pPr lvl="0" algn="ctr">
              <a:spcBef>
                <a:spcPct val="20000"/>
              </a:spcBef>
              <a:buClrTx/>
              <a:defRPr/>
            </a:pPr>
            <a:r>
              <a:rPr lang="en-US" sz="1200" kern="1200" dirty="0">
                <a:solidFill>
                  <a:srgbClr val="002060"/>
                </a:solidFill>
                <a:latin typeface="HelloAli" panose="02000603000000000000" pitchFamily="2" charset="0"/>
                <a:ea typeface="HelloAli" panose="02000603000000000000" pitchFamily="2" charset="0"/>
                <a:cs typeface="+mn-cs"/>
              </a:rPr>
              <a:t>**Some activities may need to be modified</a:t>
            </a:r>
          </a:p>
          <a:p>
            <a:pPr lvl="0" algn="ctr">
              <a:spcBef>
                <a:spcPct val="20000"/>
              </a:spcBef>
              <a:buClrTx/>
              <a:defRPr/>
            </a:pPr>
            <a:r>
              <a:rPr lang="en-US" sz="1200" kern="1200" dirty="0">
                <a:solidFill>
                  <a:srgbClr val="002060"/>
                </a:solidFill>
                <a:latin typeface="HelloAli" panose="02000603000000000000" pitchFamily="2" charset="0"/>
                <a:ea typeface="HelloAli" panose="02000603000000000000" pitchFamily="2" charset="0"/>
                <a:cs typeface="+mn-cs"/>
              </a:rPr>
              <a:t>due to Covid restrictions.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6" name="Picture 5">
            <a:extLst>
              <a:ext uri="{FF2B5EF4-FFF2-40B4-BE49-F238E27FC236}">
                <a16:creationId xmlns:a16="http://schemas.microsoft.com/office/drawing/2014/main" id="{2DA592DD-B981-49FB-ADBB-7CCAFE01E6C2}"/>
              </a:ext>
            </a:extLst>
          </p:cNvPr>
          <p:cNvPicPr>
            <a:picLocks noChangeAspect="1"/>
          </p:cNvPicPr>
          <p:nvPr/>
        </p:nvPicPr>
        <p:blipFill>
          <a:blip r:embed="rId3"/>
          <a:stretch>
            <a:fillRect/>
          </a:stretch>
        </p:blipFill>
        <p:spPr>
          <a:xfrm>
            <a:off x="549090" y="455133"/>
            <a:ext cx="3661761" cy="1678307"/>
          </a:xfrm>
          <a:prstGeom prst="rect">
            <a:avLst/>
          </a:prstGeom>
          <a:ln w="28575">
            <a:solidFill>
              <a:schemeClr val="bg2"/>
            </a:solidFill>
          </a:ln>
        </p:spPr>
      </p:pic>
      <p:pic>
        <p:nvPicPr>
          <p:cNvPr id="2050" name="Picture 2">
            <a:extLst>
              <a:ext uri="{FF2B5EF4-FFF2-40B4-BE49-F238E27FC236}">
                <a16:creationId xmlns:a16="http://schemas.microsoft.com/office/drawing/2014/main" id="{A9E2E936-EFFA-4019-B43C-417275DEB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151" y="827382"/>
            <a:ext cx="3661762" cy="1678307"/>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A338EE2-5E3C-4A46-9500-12A0A9F4E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87" y="2266418"/>
            <a:ext cx="2877992" cy="1185475"/>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4D10BE9-316B-41D7-82E5-BFBEABE97F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976" y="2881034"/>
            <a:ext cx="2574111" cy="1562559"/>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B3AC60E-764C-4C47-A510-9919B24855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231" y="3556269"/>
            <a:ext cx="3101728" cy="1181310"/>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795280" y="1314916"/>
            <a:ext cx="1755819" cy="713251"/>
          </a:xfrm>
          <a:prstGeom prst="rect">
            <a:avLst/>
          </a:prstGeom>
          <a:noFill/>
          <a:ln>
            <a:noFill/>
          </a:ln>
        </p:spPr>
      </p:pic>
      <p:sp>
        <p:nvSpPr>
          <p:cNvPr id="8" name="TextBox 7">
            <a:extLst>
              <a:ext uri="{FF2B5EF4-FFF2-40B4-BE49-F238E27FC236}">
                <a16:creationId xmlns:a16="http://schemas.microsoft.com/office/drawing/2014/main" id="{53A3C497-EA8F-4BF6-8AA6-B9F5D7FE2925}"/>
              </a:ext>
            </a:extLst>
          </p:cNvPr>
          <p:cNvSpPr txBox="1"/>
          <p:nvPr/>
        </p:nvSpPr>
        <p:spPr>
          <a:xfrm>
            <a:off x="2149606" y="1040600"/>
            <a:ext cx="4844784" cy="1200329"/>
          </a:xfrm>
          <a:prstGeom prst="rect">
            <a:avLst/>
          </a:prstGeom>
          <a:noFill/>
        </p:spPr>
        <p:txBody>
          <a:bodyPr wrap="square" rtlCol="0">
            <a:spAutoFit/>
          </a:bodyPr>
          <a:lstStyle/>
          <a:p>
            <a:pPr algn="ctr"/>
            <a:r>
              <a:rPr lang="en-US" sz="2800" dirty="0">
                <a:solidFill>
                  <a:srgbClr val="002060"/>
                </a:solidFill>
                <a:latin typeface="HelloAli" panose="02000603000000000000" pitchFamily="2" charset="0"/>
                <a:ea typeface="HelloAli" panose="02000603000000000000" pitchFamily="2" charset="0"/>
              </a:rPr>
              <a:t>We Want to Know All About You!</a:t>
            </a:r>
          </a:p>
          <a:p>
            <a:pPr algn="ctr"/>
            <a:endParaRPr lang="en-US" sz="1600" dirty="0">
              <a:solidFill>
                <a:schemeClr val="bg2"/>
              </a:solidFill>
              <a:latin typeface="HelloAli" panose="02000603000000000000" pitchFamily="2" charset="0"/>
              <a:ea typeface="HelloAli" panose="02000603000000000000" pitchFamily="2" charset="0"/>
            </a:endParaRPr>
          </a:p>
        </p:txBody>
      </p:sp>
      <p:sp>
        <p:nvSpPr>
          <p:cNvPr id="9" name="Rectangle 8">
            <a:extLst>
              <a:ext uri="{FF2B5EF4-FFF2-40B4-BE49-F238E27FC236}">
                <a16:creationId xmlns:a16="http://schemas.microsoft.com/office/drawing/2014/main" id="{80F10350-E01C-4205-AE40-A48F43C6CBCB}"/>
              </a:ext>
            </a:extLst>
          </p:cNvPr>
          <p:cNvSpPr/>
          <p:nvPr/>
        </p:nvSpPr>
        <p:spPr>
          <a:xfrm>
            <a:off x="2149606" y="1915004"/>
            <a:ext cx="4844784" cy="1200329"/>
          </a:xfrm>
          <a:prstGeom prst="rect">
            <a:avLst/>
          </a:prstGeom>
        </p:spPr>
        <p:txBody>
          <a:bodyPr wrap="square">
            <a:spAutoFit/>
          </a:bodyPr>
          <a:lstStyle/>
          <a:p>
            <a:pPr algn="ctr">
              <a:spcBef>
                <a:spcPct val="20000"/>
              </a:spcBef>
              <a:buClrTx/>
              <a:defRPr/>
            </a:pPr>
            <a:r>
              <a:rPr lang="en-US" sz="1200" dirty="0">
                <a:solidFill>
                  <a:srgbClr val="E87940"/>
                </a:solidFill>
                <a:latin typeface="HelloAli" panose="02000603000000000000" pitchFamily="2" charset="0"/>
                <a:ea typeface="HelloAli" panose="02000603000000000000" pitchFamily="2" charset="0"/>
              </a:rPr>
              <a:t>Please fill out this Autobiography page and turn into either of us…You may also share any additional information you want us to know about your student, family, or culture.  </a:t>
            </a:r>
          </a:p>
          <a:p>
            <a:pPr lvl="0" algn="ctr">
              <a:spcBef>
                <a:spcPct val="20000"/>
              </a:spcBef>
              <a:buClrTx/>
              <a:defRPr/>
            </a:pPr>
            <a:endParaRPr lang="en-US" sz="1500" kern="1200" dirty="0">
              <a:solidFill>
                <a:schemeClr val="accent4">
                  <a:lumMod val="75000"/>
                </a:schemeClr>
              </a:solidFill>
              <a:latin typeface="HelloAli" panose="02000603000000000000" pitchFamily="2" charset="0"/>
              <a:ea typeface="HelloAli" panose="02000603000000000000" pitchFamily="2" charset="0"/>
              <a:cs typeface="+mn-cs"/>
            </a:endParaRPr>
          </a:p>
          <a:p>
            <a:pPr marL="457200" lvl="0" indent="-457200" algn="ctr">
              <a:spcBef>
                <a:spcPct val="20000"/>
              </a:spcBef>
              <a:buClrTx/>
              <a:buFont typeface="Arial" panose="020B0604020202020204" pitchFamily="34" charset="0"/>
              <a:buChar char="•"/>
              <a:defRPr/>
            </a:pPr>
            <a:endParaRPr lang="en-US" sz="1500" kern="1200" dirty="0">
              <a:solidFill>
                <a:schemeClr val="accent4">
                  <a:lumMod val="75000"/>
                </a:schemeClr>
              </a:solidFill>
              <a:latin typeface="HelloAli" panose="02000603000000000000" pitchFamily="2" charset="0"/>
              <a:ea typeface="HelloAli" panose="02000603000000000000" pitchFamily="2" charset="0"/>
            </a:endParaRPr>
          </a:p>
        </p:txBody>
      </p:sp>
      <p:pic>
        <p:nvPicPr>
          <p:cNvPr id="5" name="Picture 4">
            <a:extLst>
              <a:ext uri="{FF2B5EF4-FFF2-40B4-BE49-F238E27FC236}">
                <a16:creationId xmlns:a16="http://schemas.microsoft.com/office/drawing/2014/main" id="{5CC0718A-A220-47C4-8FD4-1C26FB399F54}"/>
              </a:ext>
            </a:extLst>
          </p:cNvPr>
          <p:cNvPicPr>
            <a:picLocks noChangeAspect="1"/>
          </p:cNvPicPr>
          <p:nvPr/>
        </p:nvPicPr>
        <p:blipFill>
          <a:blip r:embed="rId4"/>
          <a:stretch>
            <a:fillRect/>
          </a:stretch>
        </p:blipFill>
        <p:spPr>
          <a:xfrm>
            <a:off x="3910004" y="2538220"/>
            <a:ext cx="1600613" cy="2106071"/>
          </a:xfrm>
          <a:prstGeom prst="rect">
            <a:avLst/>
          </a:prstGeom>
        </p:spPr>
      </p:pic>
      <p:sp>
        <p:nvSpPr>
          <p:cNvPr id="6" name="Rectangle 5">
            <a:extLst>
              <a:ext uri="{FF2B5EF4-FFF2-40B4-BE49-F238E27FC236}">
                <a16:creationId xmlns:a16="http://schemas.microsoft.com/office/drawing/2014/main" id="{A9DDEC2B-44EC-49A2-9AE8-61AD146172E7}"/>
              </a:ext>
            </a:extLst>
          </p:cNvPr>
          <p:cNvSpPr/>
          <p:nvPr/>
        </p:nvSpPr>
        <p:spPr>
          <a:xfrm>
            <a:off x="2154184" y="3695668"/>
            <a:ext cx="1755820" cy="1200329"/>
          </a:xfrm>
          <a:prstGeom prst="rect">
            <a:avLst/>
          </a:prstGeom>
        </p:spPr>
        <p:txBody>
          <a:bodyPr wrap="square">
            <a:spAutoFit/>
          </a:bodyPr>
          <a:lstStyle/>
          <a:p>
            <a:pPr algn="ctr">
              <a:spcBef>
                <a:spcPct val="20000"/>
              </a:spcBef>
              <a:buClrTx/>
              <a:defRPr/>
            </a:pPr>
            <a:r>
              <a:rPr lang="en-US" sz="1200" dirty="0">
                <a:solidFill>
                  <a:srgbClr val="002060"/>
                </a:solidFill>
                <a:latin typeface="HelloAli" panose="02000603000000000000" pitchFamily="2" charset="0"/>
                <a:ea typeface="HelloAli" panose="02000603000000000000" pitchFamily="2" charset="0"/>
              </a:rPr>
              <a:t>* Located under the resources tab within the ESOL classroom</a:t>
            </a:r>
          </a:p>
          <a:p>
            <a:pPr lvl="0" algn="ctr">
              <a:spcBef>
                <a:spcPct val="20000"/>
              </a:spcBef>
              <a:buClrTx/>
              <a:defRPr/>
            </a:pPr>
            <a:endParaRPr lang="en-US" sz="1500" kern="1200" dirty="0">
              <a:solidFill>
                <a:schemeClr val="accent4">
                  <a:lumMod val="75000"/>
                </a:schemeClr>
              </a:solidFill>
              <a:latin typeface="HelloAli" panose="02000603000000000000" pitchFamily="2" charset="0"/>
              <a:ea typeface="HelloAli" panose="02000603000000000000" pitchFamily="2" charset="0"/>
              <a:cs typeface="+mn-cs"/>
            </a:endParaRPr>
          </a:p>
          <a:p>
            <a:pPr marL="457200" lvl="0" indent="-457200" algn="ctr">
              <a:spcBef>
                <a:spcPct val="20000"/>
              </a:spcBef>
              <a:buClrTx/>
              <a:buFont typeface="Arial" panose="020B0604020202020204" pitchFamily="34" charset="0"/>
              <a:buChar char="•"/>
              <a:defRPr/>
            </a:pPr>
            <a:endParaRPr lang="en-US" sz="1500" kern="1200" dirty="0">
              <a:solidFill>
                <a:schemeClr val="accent4">
                  <a:lumMod val="75000"/>
                </a:schemeClr>
              </a:solidFill>
              <a:latin typeface="HelloAli" panose="02000603000000000000" pitchFamily="2" charset="0"/>
              <a:ea typeface="HelloAli" panose="02000603000000000000" pitchFamily="2" charset="0"/>
            </a:endParaRPr>
          </a:p>
        </p:txBody>
      </p:sp>
    </p:spTree>
    <p:extLst>
      <p:ext uri="{BB962C8B-B14F-4D97-AF65-F5344CB8AC3E}">
        <p14:creationId xmlns:p14="http://schemas.microsoft.com/office/powerpoint/2010/main" val="332448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91" name="Google Shape;391;p41"/>
          <p:cNvPicPr preferRelativeResize="0"/>
          <p:nvPr/>
        </p:nvPicPr>
        <p:blipFill>
          <a:blip r:embed="rId3">
            <a:alphaModFix/>
          </a:blip>
          <a:stretch>
            <a:fillRect/>
          </a:stretch>
        </p:blipFill>
        <p:spPr>
          <a:xfrm>
            <a:off x="3443657" y="3961374"/>
            <a:ext cx="2610150" cy="250599"/>
          </a:xfrm>
          <a:prstGeom prst="rect">
            <a:avLst/>
          </a:prstGeom>
          <a:noFill/>
          <a:ln>
            <a:noFill/>
          </a:ln>
        </p:spPr>
      </p:pic>
      <p:pic>
        <p:nvPicPr>
          <p:cNvPr id="5" name="Google Shape;537;p51">
            <a:extLst>
              <a:ext uri="{FF2B5EF4-FFF2-40B4-BE49-F238E27FC236}">
                <a16:creationId xmlns:a16="http://schemas.microsoft.com/office/drawing/2014/main" id="{2B4BA495-99FD-42FF-8FD6-679C3D1F9E5F}"/>
              </a:ext>
            </a:extLst>
          </p:cNvPr>
          <p:cNvPicPr preferRelativeResize="0"/>
          <p:nvPr/>
        </p:nvPicPr>
        <p:blipFill>
          <a:blip r:embed="rId4">
            <a:alphaModFix/>
          </a:blip>
          <a:stretch>
            <a:fillRect/>
          </a:stretch>
        </p:blipFill>
        <p:spPr>
          <a:xfrm rot="21108248">
            <a:off x="2924527" y="473050"/>
            <a:ext cx="3648406" cy="3459878"/>
          </a:xfrm>
          <a:prstGeom prst="rect">
            <a:avLst/>
          </a:prstGeom>
          <a:noFill/>
          <a:ln>
            <a:noFill/>
          </a:ln>
        </p:spPr>
      </p:pic>
      <p:graphicFrame>
        <p:nvGraphicFramePr>
          <p:cNvPr id="6" name="Content Placeholder 2">
            <a:extLst>
              <a:ext uri="{FF2B5EF4-FFF2-40B4-BE49-F238E27FC236}">
                <a16:creationId xmlns:a16="http://schemas.microsoft.com/office/drawing/2014/main" id="{1431FE7C-C3D7-4889-BEDC-CCFE043DF15D}"/>
              </a:ext>
            </a:extLst>
          </p:cNvPr>
          <p:cNvGraphicFramePr>
            <a:graphicFrameLocks/>
          </p:cNvGraphicFramePr>
          <p:nvPr>
            <p:extLst>
              <p:ext uri="{D42A27DB-BD31-4B8C-83A1-F6EECF244321}">
                <p14:modId xmlns:p14="http://schemas.microsoft.com/office/powerpoint/2010/main" val="1770850382"/>
              </p:ext>
            </p:extLst>
          </p:nvPr>
        </p:nvGraphicFramePr>
        <p:xfrm>
          <a:off x="3243620" y="1665246"/>
          <a:ext cx="3010221" cy="181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7116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91" name="Google Shape;391;p41"/>
          <p:cNvPicPr preferRelativeResize="0"/>
          <p:nvPr/>
        </p:nvPicPr>
        <p:blipFill>
          <a:blip r:embed="rId3">
            <a:alphaModFix/>
          </a:blip>
          <a:stretch>
            <a:fillRect/>
          </a:stretch>
        </p:blipFill>
        <p:spPr>
          <a:xfrm>
            <a:off x="3443657" y="3961374"/>
            <a:ext cx="2610150" cy="250599"/>
          </a:xfrm>
          <a:prstGeom prst="rect">
            <a:avLst/>
          </a:prstGeom>
          <a:noFill/>
          <a:ln>
            <a:noFill/>
          </a:ln>
        </p:spPr>
      </p:pic>
      <p:pic>
        <p:nvPicPr>
          <p:cNvPr id="5" name="Google Shape;537;p51">
            <a:extLst>
              <a:ext uri="{FF2B5EF4-FFF2-40B4-BE49-F238E27FC236}">
                <a16:creationId xmlns:a16="http://schemas.microsoft.com/office/drawing/2014/main" id="{2B4BA495-99FD-42FF-8FD6-679C3D1F9E5F}"/>
              </a:ext>
            </a:extLst>
          </p:cNvPr>
          <p:cNvPicPr preferRelativeResize="0"/>
          <p:nvPr/>
        </p:nvPicPr>
        <p:blipFill>
          <a:blip r:embed="rId4">
            <a:alphaModFix/>
          </a:blip>
          <a:stretch>
            <a:fillRect/>
          </a:stretch>
        </p:blipFill>
        <p:spPr>
          <a:xfrm rot="21108248">
            <a:off x="3312510" y="427540"/>
            <a:ext cx="2872443" cy="3151726"/>
          </a:xfrm>
          <a:prstGeom prst="rect">
            <a:avLst/>
          </a:prstGeom>
          <a:noFill/>
          <a:ln>
            <a:noFill/>
          </a:ln>
        </p:spPr>
      </p:pic>
      <p:sp>
        <p:nvSpPr>
          <p:cNvPr id="8" name="TextBox 7">
            <a:extLst>
              <a:ext uri="{FF2B5EF4-FFF2-40B4-BE49-F238E27FC236}">
                <a16:creationId xmlns:a16="http://schemas.microsoft.com/office/drawing/2014/main" id="{CB26BF8F-FB9B-47BE-A929-DA02DF5E1E09}"/>
              </a:ext>
            </a:extLst>
          </p:cNvPr>
          <p:cNvSpPr txBox="1"/>
          <p:nvPr/>
        </p:nvSpPr>
        <p:spPr>
          <a:xfrm rot="20868185">
            <a:off x="3577487" y="2187195"/>
            <a:ext cx="2571065" cy="523220"/>
          </a:xfrm>
          <a:prstGeom prst="rect">
            <a:avLst/>
          </a:prstGeom>
          <a:noFill/>
        </p:spPr>
        <p:txBody>
          <a:bodyPr wrap="square" rtlCol="0">
            <a:spAutoFit/>
          </a:bodyPr>
          <a:lstStyle/>
          <a:p>
            <a:r>
              <a:rPr lang="en-US" sz="2800" dirty="0">
                <a:solidFill>
                  <a:srgbClr val="002060"/>
                </a:solidFill>
                <a:latin typeface="HelloAli" panose="02000603000000000000" pitchFamily="2" charset="0"/>
                <a:ea typeface="HelloAli" panose="02000603000000000000" pitchFamily="2" charset="0"/>
              </a:rPr>
              <a:t>Questions???</a:t>
            </a:r>
          </a:p>
        </p:txBody>
      </p:sp>
    </p:spTree>
    <p:extLst>
      <p:ext uri="{BB962C8B-B14F-4D97-AF65-F5344CB8AC3E}">
        <p14:creationId xmlns:p14="http://schemas.microsoft.com/office/powerpoint/2010/main" val="348126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631218"/>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0" dirty="0">
                <a:solidFill>
                  <a:srgbClr val="002060"/>
                </a:solidFill>
                <a:latin typeface="HelloAli" panose="02000603000000000000" pitchFamily="2" charset="0"/>
                <a:ea typeface="HelloAli" panose="02000603000000000000" pitchFamily="2" charset="0"/>
              </a:rPr>
              <a:t>A Quick Hello</a:t>
            </a:r>
            <a:endParaRPr sz="3600" b="0" dirty="0">
              <a:solidFill>
                <a:srgbClr val="002060"/>
              </a:solidFill>
              <a:latin typeface="HelloAli" panose="02000603000000000000" pitchFamily="2" charset="0"/>
              <a:ea typeface="HelloAli" panose="02000603000000000000" pitchFamily="2" charset="0"/>
            </a:endParaRPr>
          </a:p>
        </p:txBody>
      </p:sp>
      <p:pic>
        <p:nvPicPr>
          <p:cNvPr id="4" name="Google Shape;511;p49">
            <a:extLst>
              <a:ext uri="{FF2B5EF4-FFF2-40B4-BE49-F238E27FC236}">
                <a16:creationId xmlns:a16="http://schemas.microsoft.com/office/drawing/2014/main" id="{D4B042FA-68C3-452A-B90F-B48E29417826}"/>
              </a:ext>
            </a:extLst>
          </p:cNvPr>
          <p:cNvPicPr preferRelativeResize="0"/>
          <p:nvPr/>
        </p:nvPicPr>
        <p:blipFill rotWithShape="1">
          <a:blip r:embed="rId3">
            <a:alphaModFix/>
          </a:blip>
          <a:srcRect t="16970" r="8892" b="21025"/>
          <a:stretch/>
        </p:blipFill>
        <p:spPr>
          <a:xfrm rot="-5400000">
            <a:off x="663063" y="-219645"/>
            <a:ext cx="2036850" cy="810276"/>
          </a:xfrm>
          <a:prstGeom prst="rect">
            <a:avLst/>
          </a:prstGeom>
          <a:noFill/>
          <a:ln>
            <a:noFill/>
          </a:ln>
        </p:spPr>
      </p:pic>
      <p:sp>
        <p:nvSpPr>
          <p:cNvPr id="6" name="TextBox 5">
            <a:extLst>
              <a:ext uri="{FF2B5EF4-FFF2-40B4-BE49-F238E27FC236}">
                <a16:creationId xmlns:a16="http://schemas.microsoft.com/office/drawing/2014/main" id="{86721AEC-76C2-4C3A-9718-E2F3847CB7E7}"/>
              </a:ext>
            </a:extLst>
          </p:cNvPr>
          <p:cNvSpPr txBox="1"/>
          <p:nvPr/>
        </p:nvSpPr>
        <p:spPr>
          <a:xfrm>
            <a:off x="1542553" y="1267684"/>
            <a:ext cx="6416703" cy="2246769"/>
          </a:xfrm>
          <a:prstGeom prst="rect">
            <a:avLst/>
          </a:prstGeom>
          <a:noFill/>
        </p:spPr>
        <p:txBody>
          <a:bodyPr wrap="square" rtlCol="0">
            <a:spAutoFit/>
          </a:bodyPr>
          <a:lstStyle/>
          <a:p>
            <a:r>
              <a:rPr lang="en-US" sz="2000" dirty="0">
                <a:solidFill>
                  <a:srgbClr val="E87940"/>
                </a:solidFill>
              </a:rPr>
              <a:t>We are the ESOL teachers here at Acworth Elementary and we are so excited to be working with you this school year! The ESOL department works closely with all grade level homeroom teachers to ensure our students and their families have the support they need. Please let us know if you need anything and any way, we can help you!</a:t>
            </a:r>
          </a:p>
        </p:txBody>
      </p:sp>
      <p:pic>
        <p:nvPicPr>
          <p:cNvPr id="7" name="Picture 2" descr="0052cc16-95ca-498a-b2e5-359b3c1678a5">
            <a:extLst>
              <a:ext uri="{FF2B5EF4-FFF2-40B4-BE49-F238E27FC236}">
                <a16:creationId xmlns:a16="http://schemas.microsoft.com/office/drawing/2014/main" id="{3E1A36F8-7D43-4260-B036-69D1131A1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8206" y="2008111"/>
            <a:ext cx="1472528" cy="280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itmoji Image">
            <a:extLst>
              <a:ext uri="{FF2B5EF4-FFF2-40B4-BE49-F238E27FC236}">
                <a16:creationId xmlns:a16="http://schemas.microsoft.com/office/drawing/2014/main" id="{38A33A6A-4CD2-43C2-9C56-5E31FA8B4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02" y="2008110"/>
            <a:ext cx="1472528" cy="2800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0" y="0"/>
            <a:ext cx="9223750" cy="5156133"/>
          </a:xfrm>
          <a:prstGeom prst="rect">
            <a:avLst/>
          </a:prstGeom>
          <a:noFill/>
          <a:ln>
            <a:noFill/>
          </a:ln>
        </p:spPr>
      </p:pic>
      <p:pic>
        <p:nvPicPr>
          <p:cNvPr id="80" name="Google Shape;80;p16">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82" name="Google Shape;82;p16"/>
          <p:cNvSpPr txBox="1"/>
          <p:nvPr/>
        </p:nvSpPr>
        <p:spPr>
          <a:xfrm>
            <a:off x="4146700" y="1103749"/>
            <a:ext cx="4598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entury Gothic"/>
                <a:ea typeface="Century Gothic"/>
                <a:cs typeface="Century Gothic"/>
                <a:sym typeface="Century Gothic"/>
              </a:rPr>
              <a:t>I have been a teacher for 11years and at Acworth Elementary for the past 5 years. I graduated from Kennesaw State University and got my Masters in Education at Walden university. </a:t>
            </a:r>
          </a:p>
          <a:p>
            <a:pPr marL="0" lvl="0" indent="0" algn="l" rtl="0">
              <a:spcBef>
                <a:spcPts val="0"/>
              </a:spcBef>
              <a:spcAft>
                <a:spcPts val="0"/>
              </a:spcAft>
              <a:buNone/>
            </a:pPr>
            <a:endParaRPr lang="en-US" sz="1600" dirty="0">
              <a:latin typeface="Century Gothic"/>
              <a:ea typeface="Century Gothic"/>
              <a:cs typeface="Century Gothic"/>
              <a:sym typeface="Century Gothic"/>
            </a:endParaRPr>
          </a:p>
          <a:p>
            <a:pPr marL="0" lvl="0" indent="0" algn="l" rtl="0">
              <a:spcBef>
                <a:spcPts val="0"/>
              </a:spcBef>
              <a:spcAft>
                <a:spcPts val="0"/>
              </a:spcAft>
              <a:buNone/>
            </a:pPr>
            <a:r>
              <a:rPr lang="en-US" sz="1600" dirty="0">
                <a:latin typeface="Century Gothic"/>
                <a:ea typeface="Century Gothic"/>
                <a:cs typeface="Century Gothic"/>
                <a:sym typeface="Century Gothic"/>
              </a:rPr>
              <a:t>I am married with a baby girl and two wonderful and crazy dogs. When I am not teaching I like to craft, read, and hike. My favorite color is gray and teal. My favorite food is enchiladas and Chick-fil-A. </a:t>
            </a:r>
          </a:p>
          <a:p>
            <a:pPr marL="0" lvl="0" indent="0" algn="l" rtl="0">
              <a:spcBef>
                <a:spcPts val="0"/>
              </a:spcBef>
              <a:spcAft>
                <a:spcPts val="0"/>
              </a:spcAft>
              <a:buNone/>
            </a:pPr>
            <a:endParaRPr lang="en-US" sz="1600" dirty="0">
              <a:latin typeface="Century Gothic"/>
              <a:ea typeface="Century Gothic"/>
              <a:cs typeface="Century Gothic"/>
              <a:sym typeface="Century Gothic"/>
            </a:endParaRPr>
          </a:p>
          <a:p>
            <a:pPr marL="0" lvl="0" indent="0" algn="l" rtl="0">
              <a:spcBef>
                <a:spcPts val="0"/>
              </a:spcBef>
              <a:spcAft>
                <a:spcPts val="0"/>
              </a:spcAft>
              <a:buNone/>
            </a:pPr>
            <a:r>
              <a:rPr lang="en-US" sz="1600" dirty="0">
                <a:latin typeface="Century Gothic"/>
                <a:ea typeface="Century Gothic"/>
                <a:cs typeface="Century Gothic"/>
                <a:sym typeface="Century Gothic"/>
              </a:rPr>
              <a:t> I am looking forward to getting to know each of you this school year. </a:t>
            </a:r>
            <a:endParaRPr sz="1600" dirty="0">
              <a:latin typeface="Century Gothic"/>
              <a:ea typeface="Century Gothic"/>
              <a:cs typeface="Century Gothic"/>
              <a:sym typeface="Century Gothic"/>
            </a:endParaRPr>
          </a:p>
        </p:txBody>
      </p:sp>
      <p:sp>
        <p:nvSpPr>
          <p:cNvPr id="5" name="Rectangle 4">
            <a:extLst>
              <a:ext uri="{FF2B5EF4-FFF2-40B4-BE49-F238E27FC236}">
                <a16:creationId xmlns:a16="http://schemas.microsoft.com/office/drawing/2014/main" id="{2CC00B31-8A25-48A7-9C34-9B03B07551CE}"/>
              </a:ext>
            </a:extLst>
          </p:cNvPr>
          <p:cNvSpPr/>
          <p:nvPr/>
        </p:nvSpPr>
        <p:spPr>
          <a:xfrm>
            <a:off x="398600" y="1272411"/>
            <a:ext cx="3147015" cy="923330"/>
          </a:xfrm>
          <a:prstGeom prst="rect">
            <a:avLst/>
          </a:prstGeom>
          <a:noFill/>
        </p:spPr>
        <p:txBody>
          <a:bodyPr wrap="none" lIns="91440" tIns="45720" rIns="91440" bIns="45720">
            <a:prstTxWarp prst="textArchUp">
              <a:avLst/>
            </a:prstTxWarp>
            <a:spAutoFit/>
          </a:bodyPr>
          <a:lstStyle/>
          <a:p>
            <a:pPr algn="ctr"/>
            <a:r>
              <a:rPr lang="en-US" sz="5400" b="1" dirty="0">
                <a:ln w="22225">
                  <a:solidFill>
                    <a:schemeClr val="accent2"/>
                  </a:solidFill>
                  <a:prstDash val="solid"/>
                </a:ln>
                <a:solidFill>
                  <a:srgbClr val="FF66CC"/>
                </a:solidFill>
              </a:rPr>
              <a:t>Mrs. Law</a:t>
            </a:r>
          </a:p>
        </p:txBody>
      </p:sp>
      <p:pic>
        <p:nvPicPr>
          <p:cNvPr id="1026" name="Picture 2">
            <a:extLst>
              <a:ext uri="{FF2B5EF4-FFF2-40B4-BE49-F238E27FC236}">
                <a16:creationId xmlns:a16="http://schemas.microsoft.com/office/drawing/2014/main" id="{ED9199C5-3B2F-40B2-87F1-25DF3A781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445" y="1635766"/>
            <a:ext cx="2378887" cy="311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0" y="0"/>
            <a:ext cx="9223750" cy="5156133"/>
          </a:xfrm>
          <a:prstGeom prst="rect">
            <a:avLst/>
          </a:prstGeom>
          <a:noFill/>
          <a:ln>
            <a:noFill/>
          </a:ln>
        </p:spPr>
      </p:pic>
      <p:pic>
        <p:nvPicPr>
          <p:cNvPr id="80" name="Google Shape;80;p16">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82" name="Google Shape;82;p16"/>
          <p:cNvSpPr txBox="1"/>
          <p:nvPr/>
        </p:nvSpPr>
        <p:spPr>
          <a:xfrm>
            <a:off x="4146700" y="1368925"/>
            <a:ext cx="4598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dirty="0">
                <a:latin typeface="Century Gothic"/>
                <a:ea typeface="Century Gothic"/>
                <a:cs typeface="Century Gothic"/>
                <a:sym typeface="Century Gothic"/>
              </a:rPr>
              <a:t>Hello!  I have been a teacher for 24 years </a:t>
            </a:r>
            <a:r>
              <a:rPr lang="en-US" sz="1700" dirty="0">
                <a:latin typeface="Century Gothic"/>
                <a:ea typeface="Century Gothic"/>
                <a:cs typeface="Century Gothic"/>
                <a:sym typeface="Century Gothic"/>
              </a:rPr>
              <a:t>and this will be my 14</a:t>
            </a:r>
            <a:r>
              <a:rPr lang="en-US" sz="1700" baseline="30000" dirty="0">
                <a:latin typeface="Century Gothic"/>
                <a:ea typeface="Century Gothic"/>
                <a:cs typeface="Century Gothic"/>
                <a:sym typeface="Century Gothic"/>
              </a:rPr>
              <a:t>th</a:t>
            </a:r>
            <a:r>
              <a:rPr lang="en-US" sz="1700" dirty="0">
                <a:latin typeface="Century Gothic"/>
                <a:ea typeface="Century Gothic"/>
                <a:cs typeface="Century Gothic"/>
                <a:sym typeface="Century Gothic"/>
              </a:rPr>
              <a:t> year at Acworth Elementary</a:t>
            </a:r>
            <a:r>
              <a:rPr lang="en" sz="1700" dirty="0">
                <a:latin typeface="Century Gothic"/>
                <a:ea typeface="Century Gothic"/>
                <a:cs typeface="Century Gothic"/>
                <a:sym typeface="Century Gothic"/>
              </a:rPr>
              <a:t>.  </a:t>
            </a:r>
            <a:r>
              <a:rPr lang="en-US" sz="1700" dirty="0">
                <a:latin typeface="Century Gothic"/>
                <a:ea typeface="Century Gothic"/>
                <a:cs typeface="Century Gothic"/>
                <a:sym typeface="Century Gothic"/>
              </a:rPr>
              <a:t>I have been married for 23 years and we have a son named Carter who is joining the Air Force!  My husband is a firefighter for Cobb County and he likes to stop by the school to visit.  I am so excited to be working with your students this year and look forward to a great year!</a:t>
            </a:r>
            <a:endParaRPr sz="1700" dirty="0">
              <a:latin typeface="Century Gothic"/>
              <a:ea typeface="Century Gothic"/>
              <a:cs typeface="Century Gothic"/>
              <a:sym typeface="Century Gothic"/>
            </a:endParaRPr>
          </a:p>
        </p:txBody>
      </p:sp>
      <p:pic>
        <p:nvPicPr>
          <p:cNvPr id="1026" name="Picture 2" descr="0cc715d3-b4ea-4182-a325-15ecf0cf00a1@namprd04">
            <a:extLst>
              <a:ext uri="{FF2B5EF4-FFF2-40B4-BE49-F238E27FC236}">
                <a16:creationId xmlns:a16="http://schemas.microsoft.com/office/drawing/2014/main" id="{D501D4EB-2FEC-4EB9-93E7-908D76799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14" y="1862182"/>
            <a:ext cx="3552336" cy="27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EC7BF0D-2552-46D8-991B-C3BCF9B9DB3C}"/>
              </a:ext>
            </a:extLst>
          </p:cNvPr>
          <p:cNvSpPr/>
          <p:nvPr/>
        </p:nvSpPr>
        <p:spPr>
          <a:xfrm>
            <a:off x="398600" y="1272411"/>
            <a:ext cx="3147015" cy="923330"/>
          </a:xfrm>
          <a:prstGeom prst="rect">
            <a:avLst/>
          </a:prstGeom>
          <a:noFill/>
        </p:spPr>
        <p:txBody>
          <a:bodyPr wrap="none" lIns="91440" tIns="45720" rIns="91440" bIns="45720">
            <a:prstTxWarp prst="textArchUp">
              <a:avLst/>
            </a:prstTxWarp>
            <a:spAutoFit/>
          </a:bodyPr>
          <a:lstStyle/>
          <a:p>
            <a:pPr algn="ctr"/>
            <a:r>
              <a:rPr lang="en-US" sz="5400" b="1" dirty="0">
                <a:ln w="22225">
                  <a:solidFill>
                    <a:schemeClr val="accent2"/>
                  </a:solidFill>
                  <a:prstDash val="solid"/>
                </a:ln>
                <a:solidFill>
                  <a:srgbClr val="FF66CC"/>
                </a:solidFill>
              </a:rPr>
              <a:t>Mrs. Blakeney</a:t>
            </a:r>
          </a:p>
        </p:txBody>
      </p:sp>
    </p:spTree>
    <p:extLst>
      <p:ext uri="{BB962C8B-B14F-4D97-AF65-F5344CB8AC3E}">
        <p14:creationId xmlns:p14="http://schemas.microsoft.com/office/powerpoint/2010/main" val="359383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631218"/>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0" dirty="0">
                <a:solidFill>
                  <a:srgbClr val="002060"/>
                </a:solidFill>
                <a:latin typeface="HelloAli" panose="02000603000000000000" pitchFamily="2" charset="0"/>
                <a:ea typeface="HelloAli" panose="02000603000000000000" pitchFamily="2" charset="0"/>
              </a:rPr>
              <a:t>Goals for Open House</a:t>
            </a:r>
            <a:endParaRPr sz="3600" b="0" dirty="0">
              <a:solidFill>
                <a:srgbClr val="002060"/>
              </a:solidFill>
              <a:latin typeface="HelloAli" panose="02000603000000000000" pitchFamily="2" charset="0"/>
              <a:ea typeface="HelloAli" panose="02000603000000000000" pitchFamily="2" charset="0"/>
            </a:endParaRPr>
          </a:p>
        </p:txBody>
      </p:sp>
      <p:sp>
        <p:nvSpPr>
          <p:cNvPr id="5" name="Rectangle 3">
            <a:extLst>
              <a:ext uri="{FF2B5EF4-FFF2-40B4-BE49-F238E27FC236}">
                <a16:creationId xmlns:a16="http://schemas.microsoft.com/office/drawing/2014/main" id="{F8F3339E-F229-49D4-AC15-9801EF1AB7E0}"/>
              </a:ext>
            </a:extLst>
          </p:cNvPr>
          <p:cNvSpPr txBox="1">
            <a:spLocks noChangeArrowheads="1"/>
          </p:cNvSpPr>
          <p:nvPr/>
        </p:nvSpPr>
        <p:spPr>
          <a:xfrm>
            <a:off x="1276350" y="1389411"/>
            <a:ext cx="6591300" cy="2675762"/>
          </a:xfrm>
          <a:prstGeom prst="rect">
            <a:avLst/>
          </a:prstGeom>
        </p:spPr>
        <p:txBody>
          <a:bodyPr vert="horz" lIns="91440" tIns="45720" rIns="91440" bIns="45720" rtlCol="0">
            <a:noAutofit/>
          </a:bodyPr>
          <a:lstStyle/>
          <a:p>
            <a:pPr marL="457200" indent="-457200">
              <a:spcBef>
                <a:spcPct val="20000"/>
              </a:spcBef>
              <a:buClrTx/>
              <a:buFont typeface="Courier New" panose="02070309020205020404" pitchFamily="49" charset="0"/>
              <a:buChar char="o"/>
              <a:defRPr/>
            </a:pPr>
            <a:r>
              <a:rPr lang="en-US" sz="2400" kern="1200" dirty="0">
                <a:solidFill>
                  <a:schemeClr val="bg2"/>
                </a:solidFill>
                <a:latin typeface="HelloAli" panose="02000603000000000000" pitchFamily="2" charset="0"/>
                <a:ea typeface="HelloAli" panose="02000603000000000000" pitchFamily="2" charset="0"/>
                <a:cs typeface="+mn-cs"/>
              </a:rPr>
              <a:t>To help you understand the ESOL Program and our roles in helping your child succeed. </a:t>
            </a:r>
          </a:p>
          <a:p>
            <a:pPr marL="457200" indent="-457200">
              <a:spcBef>
                <a:spcPct val="20000"/>
              </a:spcBef>
              <a:buClrTx/>
              <a:buFont typeface="Courier New" panose="02070309020205020404" pitchFamily="49" charset="0"/>
              <a:buChar char="o"/>
              <a:defRPr/>
            </a:pPr>
            <a:r>
              <a:rPr lang="en-US" sz="2400" kern="1200" dirty="0">
                <a:solidFill>
                  <a:schemeClr val="bg2"/>
                </a:solidFill>
                <a:latin typeface="HelloAli" panose="02000603000000000000" pitchFamily="2" charset="0"/>
                <a:ea typeface="HelloAli" panose="02000603000000000000" pitchFamily="2" charset="0"/>
                <a:cs typeface="+mn-cs"/>
              </a:rPr>
              <a:t>To explain my expectations for your child</a:t>
            </a:r>
          </a:p>
          <a:p>
            <a:pPr marL="457200" indent="-457200">
              <a:spcBef>
                <a:spcPct val="20000"/>
              </a:spcBef>
              <a:buClrTx/>
              <a:buFont typeface="Courier New" panose="02070309020205020404" pitchFamily="49" charset="0"/>
              <a:buChar char="o"/>
              <a:defRPr/>
            </a:pPr>
            <a:endParaRPr lang="en-US" sz="2400" kern="1200" dirty="0">
              <a:solidFill>
                <a:schemeClr val="bg2"/>
              </a:solidFill>
              <a:latin typeface="HelloAli" panose="02000603000000000000" pitchFamily="2" charset="0"/>
              <a:ea typeface="HelloAli" panose="02000603000000000000" pitchFamily="2" charset="0"/>
              <a:cs typeface="+mn-cs"/>
            </a:endParaRPr>
          </a:p>
          <a:p>
            <a:pPr marL="457200" indent="-457200">
              <a:spcBef>
                <a:spcPct val="20000"/>
              </a:spcBef>
              <a:buClrTx/>
              <a:buFont typeface="Courier New" panose="02070309020205020404" pitchFamily="49" charset="0"/>
              <a:buChar char="o"/>
              <a:defRPr/>
            </a:pPr>
            <a:r>
              <a:rPr lang="en-US" sz="2400" kern="1200" dirty="0">
                <a:solidFill>
                  <a:schemeClr val="bg2"/>
                </a:solidFill>
                <a:latin typeface="HelloAli" panose="02000603000000000000" pitchFamily="2" charset="0"/>
                <a:ea typeface="HelloAli" panose="02000603000000000000" pitchFamily="2" charset="0"/>
                <a:cs typeface="+mn-cs"/>
              </a:rPr>
              <a:t>To share information about how you can support your child’s learning this year</a:t>
            </a:r>
          </a:p>
          <a:p>
            <a:pPr algn="ctr">
              <a:spcBef>
                <a:spcPct val="20000"/>
              </a:spcBef>
              <a:buClrTx/>
              <a:buFont typeface="Arial" pitchFamily="34" charset="0"/>
              <a:buNone/>
              <a:defRPr/>
            </a:pPr>
            <a:endParaRPr lang="en-US" sz="2400" kern="1200" dirty="0">
              <a:solidFill>
                <a:prstClr val="black"/>
              </a:solidFill>
              <a:latin typeface="KG Primary Penmanship" pitchFamily="2" charset="0"/>
              <a:ea typeface="+mn-ea"/>
              <a:cs typeface="+mn-cs"/>
            </a:endParaRPr>
          </a:p>
        </p:txBody>
      </p:sp>
      <p:pic>
        <p:nvPicPr>
          <p:cNvPr id="4" name="Google Shape;511;p49">
            <a:extLst>
              <a:ext uri="{FF2B5EF4-FFF2-40B4-BE49-F238E27FC236}">
                <a16:creationId xmlns:a16="http://schemas.microsoft.com/office/drawing/2014/main" id="{D4B042FA-68C3-452A-B90F-B48E29417826}"/>
              </a:ext>
            </a:extLst>
          </p:cNvPr>
          <p:cNvPicPr preferRelativeResize="0"/>
          <p:nvPr/>
        </p:nvPicPr>
        <p:blipFill rotWithShape="1">
          <a:blip r:embed="rId3">
            <a:alphaModFix/>
          </a:blip>
          <a:srcRect t="16970" r="8892" b="21025"/>
          <a:stretch/>
        </p:blipFill>
        <p:spPr>
          <a:xfrm rot="-5400000">
            <a:off x="663063" y="-219645"/>
            <a:ext cx="2036850" cy="810276"/>
          </a:xfrm>
          <a:prstGeom prst="rect">
            <a:avLst/>
          </a:prstGeom>
          <a:noFill/>
          <a:ln>
            <a:noFill/>
          </a:ln>
        </p:spPr>
      </p:pic>
    </p:spTree>
    <p:extLst>
      <p:ext uri="{BB962C8B-B14F-4D97-AF65-F5344CB8AC3E}">
        <p14:creationId xmlns:p14="http://schemas.microsoft.com/office/powerpoint/2010/main" val="204863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681488" y="631218"/>
            <a:ext cx="641575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0" dirty="0">
                <a:solidFill>
                  <a:srgbClr val="002060"/>
                </a:solidFill>
                <a:latin typeface="HelloAli" panose="02000603000000000000" pitchFamily="2" charset="0"/>
                <a:ea typeface="HelloAli" panose="02000603000000000000" pitchFamily="2" charset="0"/>
              </a:rPr>
              <a:t>What is the ESOL Program</a:t>
            </a:r>
            <a:endParaRPr sz="3600" b="0" dirty="0">
              <a:solidFill>
                <a:srgbClr val="002060"/>
              </a:solidFill>
              <a:latin typeface="HelloAli" panose="02000603000000000000" pitchFamily="2" charset="0"/>
              <a:ea typeface="HelloAli" panose="02000603000000000000" pitchFamily="2" charset="0"/>
            </a:endParaRPr>
          </a:p>
        </p:txBody>
      </p:sp>
      <p:sp>
        <p:nvSpPr>
          <p:cNvPr id="5" name="Rectangle 3">
            <a:extLst>
              <a:ext uri="{FF2B5EF4-FFF2-40B4-BE49-F238E27FC236}">
                <a16:creationId xmlns:a16="http://schemas.microsoft.com/office/drawing/2014/main" id="{F8F3339E-F229-49D4-AC15-9801EF1AB7E0}"/>
              </a:ext>
            </a:extLst>
          </p:cNvPr>
          <p:cNvSpPr txBox="1">
            <a:spLocks noChangeArrowheads="1"/>
          </p:cNvSpPr>
          <p:nvPr/>
        </p:nvSpPr>
        <p:spPr>
          <a:xfrm>
            <a:off x="1276350" y="1389411"/>
            <a:ext cx="6591300" cy="2898280"/>
          </a:xfrm>
          <a:prstGeom prst="rect">
            <a:avLst/>
          </a:prstGeom>
        </p:spPr>
        <p:txBody>
          <a:bodyPr vert="horz" lIns="91440" tIns="45720" rIns="91440" bIns="45720" rtlCol="0">
            <a:noAutofit/>
          </a:bodyPr>
          <a:lstStyle/>
          <a:p>
            <a:pPr algn="ctr"/>
            <a:r>
              <a:rPr lang="en-US" sz="2400" b="1" dirty="0">
                <a:solidFill>
                  <a:srgbClr val="E87940"/>
                </a:solidFill>
              </a:rPr>
              <a:t>ESOL: A support program to help students of other languages be successful in the classroom.</a:t>
            </a:r>
            <a:br>
              <a:rPr lang="en-US" sz="2400" b="1" dirty="0">
                <a:solidFill>
                  <a:srgbClr val="E87940"/>
                </a:solidFill>
              </a:rPr>
            </a:br>
            <a:r>
              <a:rPr lang="en-US" sz="2400" b="1" u="sng" dirty="0">
                <a:solidFill>
                  <a:srgbClr val="E87940"/>
                </a:solidFill>
              </a:rPr>
              <a:t>E</a:t>
            </a:r>
            <a:r>
              <a:rPr lang="en-US" sz="2400" b="1" dirty="0">
                <a:solidFill>
                  <a:srgbClr val="E87940"/>
                </a:solidFill>
              </a:rPr>
              <a:t>nglish</a:t>
            </a:r>
          </a:p>
          <a:p>
            <a:pPr algn="ctr"/>
            <a:r>
              <a:rPr lang="en-US" sz="2400" b="1" u="sng" dirty="0">
                <a:solidFill>
                  <a:srgbClr val="E87940"/>
                </a:solidFill>
              </a:rPr>
              <a:t>S</a:t>
            </a:r>
            <a:r>
              <a:rPr lang="en-US" sz="2400" b="1" dirty="0">
                <a:solidFill>
                  <a:srgbClr val="E87940"/>
                </a:solidFill>
              </a:rPr>
              <a:t>peakers of</a:t>
            </a:r>
          </a:p>
          <a:p>
            <a:pPr algn="ctr"/>
            <a:r>
              <a:rPr lang="en-US" sz="2400" b="1" u="sng" dirty="0">
                <a:solidFill>
                  <a:srgbClr val="E87940"/>
                </a:solidFill>
              </a:rPr>
              <a:t>O</a:t>
            </a:r>
            <a:r>
              <a:rPr lang="en-US" sz="2400" b="1" dirty="0">
                <a:solidFill>
                  <a:srgbClr val="E87940"/>
                </a:solidFill>
              </a:rPr>
              <a:t>ther </a:t>
            </a:r>
          </a:p>
          <a:p>
            <a:pPr algn="ctr"/>
            <a:r>
              <a:rPr lang="en-US" sz="2400" b="1" u="sng" dirty="0">
                <a:solidFill>
                  <a:srgbClr val="E87940"/>
                </a:solidFill>
              </a:rPr>
              <a:t>L</a:t>
            </a:r>
            <a:r>
              <a:rPr lang="en-US" sz="2400" b="1" dirty="0">
                <a:solidFill>
                  <a:srgbClr val="E87940"/>
                </a:solidFill>
              </a:rPr>
              <a:t>anguages</a:t>
            </a:r>
          </a:p>
          <a:p>
            <a:pPr marL="457200" indent="-457200">
              <a:spcBef>
                <a:spcPct val="20000"/>
              </a:spcBef>
              <a:buClrTx/>
              <a:buFont typeface="Courier New" panose="02070309020205020404" pitchFamily="49" charset="0"/>
              <a:buChar char="o"/>
              <a:defRPr/>
            </a:pPr>
            <a:endParaRPr lang="en-US" sz="2400" kern="1200" dirty="0">
              <a:solidFill>
                <a:schemeClr val="bg2"/>
              </a:solidFill>
              <a:latin typeface="HelloAli" panose="02000603000000000000" pitchFamily="2" charset="0"/>
              <a:ea typeface="HelloAli" panose="02000603000000000000" pitchFamily="2" charset="0"/>
              <a:cs typeface="+mn-cs"/>
            </a:endParaRPr>
          </a:p>
          <a:p>
            <a:pPr marL="457200" indent="-457200">
              <a:spcBef>
                <a:spcPct val="20000"/>
              </a:spcBef>
              <a:buClrTx/>
              <a:buFont typeface="Courier New" panose="02070309020205020404" pitchFamily="49" charset="0"/>
              <a:buChar char="o"/>
              <a:defRPr/>
            </a:pPr>
            <a:endParaRPr lang="en-US" sz="2400" kern="1200" dirty="0">
              <a:solidFill>
                <a:schemeClr val="bg2"/>
              </a:solidFill>
              <a:latin typeface="HelloAli" panose="02000603000000000000" pitchFamily="2" charset="0"/>
              <a:ea typeface="HelloAli" panose="02000603000000000000" pitchFamily="2" charset="0"/>
              <a:cs typeface="+mn-cs"/>
            </a:endParaRPr>
          </a:p>
          <a:p>
            <a:pPr algn="ctr">
              <a:spcBef>
                <a:spcPct val="20000"/>
              </a:spcBef>
              <a:buClrTx/>
              <a:buFont typeface="Arial" pitchFamily="34" charset="0"/>
              <a:buNone/>
              <a:defRPr/>
            </a:pPr>
            <a:endParaRPr lang="en-US" sz="2400" kern="1200" dirty="0">
              <a:solidFill>
                <a:prstClr val="black"/>
              </a:solidFill>
              <a:latin typeface="KG Primary Penmanship" pitchFamily="2" charset="0"/>
              <a:ea typeface="+mn-ea"/>
              <a:cs typeface="+mn-cs"/>
            </a:endParaRPr>
          </a:p>
        </p:txBody>
      </p:sp>
      <p:pic>
        <p:nvPicPr>
          <p:cNvPr id="4" name="Google Shape;511;p49">
            <a:extLst>
              <a:ext uri="{FF2B5EF4-FFF2-40B4-BE49-F238E27FC236}">
                <a16:creationId xmlns:a16="http://schemas.microsoft.com/office/drawing/2014/main" id="{D4B042FA-68C3-452A-B90F-B48E29417826}"/>
              </a:ext>
            </a:extLst>
          </p:cNvPr>
          <p:cNvPicPr preferRelativeResize="0"/>
          <p:nvPr/>
        </p:nvPicPr>
        <p:blipFill rotWithShape="1">
          <a:blip r:embed="rId3">
            <a:alphaModFix/>
          </a:blip>
          <a:srcRect t="16970" r="8892" b="21025"/>
          <a:stretch/>
        </p:blipFill>
        <p:spPr>
          <a:xfrm rot="-5400000">
            <a:off x="663063" y="-219645"/>
            <a:ext cx="2036850" cy="810276"/>
          </a:xfrm>
          <a:prstGeom prst="rect">
            <a:avLst/>
          </a:prstGeom>
          <a:noFill/>
          <a:ln>
            <a:noFill/>
          </a:ln>
        </p:spPr>
      </p:pic>
    </p:spTree>
    <p:extLst>
      <p:ext uri="{BB962C8B-B14F-4D97-AF65-F5344CB8AC3E}">
        <p14:creationId xmlns:p14="http://schemas.microsoft.com/office/powerpoint/2010/main" val="281838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569358" y="448127"/>
            <a:ext cx="433564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solidFill>
                  <a:srgbClr val="002060"/>
                </a:solidFill>
                <a:latin typeface="HelloAli" panose="02000603000000000000" pitchFamily="2" charset="0"/>
                <a:ea typeface="HelloAli" panose="02000603000000000000" pitchFamily="2" charset="0"/>
              </a:rPr>
              <a:t>Available Resources</a:t>
            </a:r>
            <a:endParaRPr b="0" dirty="0">
              <a:solidFill>
                <a:srgbClr val="002060"/>
              </a:solidFill>
              <a:latin typeface="HelloAli" panose="02000603000000000000" pitchFamily="2" charset="0"/>
              <a:ea typeface="HelloAli" panose="02000603000000000000" pitchFamily="2" charset="0"/>
            </a:endParaRPr>
          </a:p>
        </p:txBody>
      </p:sp>
      <p:pic>
        <p:nvPicPr>
          <p:cNvPr id="4" name="Picture 3">
            <a:extLst>
              <a:ext uri="{FF2B5EF4-FFF2-40B4-BE49-F238E27FC236}">
                <a16:creationId xmlns:a16="http://schemas.microsoft.com/office/drawing/2014/main" id="{A5D0C99F-EE2F-43FA-BA30-670F44E3C0CB}"/>
              </a:ext>
            </a:extLst>
          </p:cNvPr>
          <p:cNvPicPr>
            <a:picLocks noChangeAspect="1"/>
          </p:cNvPicPr>
          <p:nvPr/>
        </p:nvPicPr>
        <p:blipFill>
          <a:blip r:embed="rId3"/>
          <a:stretch>
            <a:fillRect/>
          </a:stretch>
        </p:blipFill>
        <p:spPr>
          <a:xfrm>
            <a:off x="2012774" y="1020827"/>
            <a:ext cx="823031" cy="707197"/>
          </a:xfrm>
          <a:prstGeom prst="rect">
            <a:avLst/>
          </a:prstGeom>
        </p:spPr>
      </p:pic>
      <p:sp>
        <p:nvSpPr>
          <p:cNvPr id="14" name="Text Placeholder 2">
            <a:extLst>
              <a:ext uri="{FF2B5EF4-FFF2-40B4-BE49-F238E27FC236}">
                <a16:creationId xmlns:a16="http://schemas.microsoft.com/office/drawing/2014/main" id="{EFE6A90B-DE14-4244-96A9-D33549C4C36A}"/>
              </a:ext>
            </a:extLst>
          </p:cNvPr>
          <p:cNvSpPr txBox="1">
            <a:spLocks/>
          </p:cNvSpPr>
          <p:nvPr/>
        </p:nvSpPr>
        <p:spPr>
          <a:xfrm>
            <a:off x="4686134" y="1236287"/>
            <a:ext cx="4080109" cy="227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1pPr>
            <a:lvl2pPr marL="914400" marR="0" lvl="1" indent="-330200" algn="l" rtl="0">
              <a:lnSpc>
                <a:spcPct val="100000"/>
              </a:lnSpc>
              <a:spcBef>
                <a:spcPts val="160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2pPr>
            <a:lvl3pPr marL="1371600" marR="0" lvl="2" indent="-330200" algn="l" rtl="0">
              <a:lnSpc>
                <a:spcPct val="100000"/>
              </a:lnSpc>
              <a:spcBef>
                <a:spcPts val="160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3pPr>
            <a:lvl4pPr marL="1828800" marR="0" lvl="3" indent="-330200" algn="l" rtl="0">
              <a:lnSpc>
                <a:spcPct val="100000"/>
              </a:lnSpc>
              <a:spcBef>
                <a:spcPts val="160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4pPr>
            <a:lvl5pPr marL="2286000" marR="0" lvl="4" indent="-330200" algn="l" rtl="0">
              <a:lnSpc>
                <a:spcPct val="100000"/>
              </a:lnSpc>
              <a:spcBef>
                <a:spcPts val="160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5pPr>
            <a:lvl6pPr marL="2743200" marR="0" lvl="5" indent="-330200" algn="l" rtl="0">
              <a:lnSpc>
                <a:spcPct val="100000"/>
              </a:lnSpc>
              <a:spcBef>
                <a:spcPts val="160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6pPr>
            <a:lvl7pPr marL="3200400" marR="0" lvl="6" indent="-330200" algn="l" rtl="0">
              <a:lnSpc>
                <a:spcPct val="100000"/>
              </a:lnSpc>
              <a:spcBef>
                <a:spcPts val="160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7pPr>
            <a:lvl8pPr marL="3657600" marR="0" lvl="7" indent="-330200" algn="l" rtl="0">
              <a:lnSpc>
                <a:spcPct val="100000"/>
              </a:lnSpc>
              <a:spcBef>
                <a:spcPts val="1600"/>
              </a:spcBef>
              <a:spcAft>
                <a:spcPts val="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8pPr>
            <a:lvl9pPr marL="4114800" marR="0" lvl="8" indent="-330200" algn="l" rtl="0">
              <a:lnSpc>
                <a:spcPct val="100000"/>
              </a:lnSpc>
              <a:spcBef>
                <a:spcPts val="1600"/>
              </a:spcBef>
              <a:spcAft>
                <a:spcPts val="1600"/>
              </a:spcAft>
              <a:buClr>
                <a:schemeClr val="dk2"/>
              </a:buClr>
              <a:buSzPts val="1600"/>
              <a:buFont typeface="Roboto Mono Regular"/>
              <a:buChar char="■"/>
              <a:defRPr sz="1600" b="0" i="0" u="none" strike="noStrike" cap="none">
                <a:solidFill>
                  <a:schemeClr val="dk2"/>
                </a:solidFill>
                <a:latin typeface="Roboto Mono Regular"/>
                <a:ea typeface="Roboto Mono Regular"/>
                <a:cs typeface="Roboto Mono Regular"/>
                <a:sym typeface="Roboto Mono Regular"/>
              </a:defRPr>
            </a:lvl9pPr>
          </a:lstStyle>
          <a:p>
            <a:pPr marL="342900" indent="-342900">
              <a:spcBef>
                <a:spcPct val="20000"/>
              </a:spcBef>
              <a:buClrTx/>
              <a:buSzTx/>
              <a:buFont typeface="Wingdings" panose="05000000000000000000" pitchFamily="2" charset="2"/>
              <a:buChar char="q"/>
              <a:defRPr/>
            </a:pPr>
            <a:r>
              <a:rPr lang="en-US" sz="2000" kern="1200" dirty="0" err="1">
                <a:solidFill>
                  <a:schemeClr val="accent4">
                    <a:lumMod val="75000"/>
                  </a:schemeClr>
                </a:solidFill>
                <a:latin typeface="HelloAli" panose="02000603000000000000" pitchFamily="2" charset="0"/>
                <a:ea typeface="HelloAli" panose="02000603000000000000" pitchFamily="2" charset="0"/>
                <a:cs typeface="+mn-cs"/>
              </a:rPr>
              <a:t>Dreambox</a:t>
            </a:r>
            <a:r>
              <a:rPr lang="en-US" sz="2000" kern="1200" dirty="0">
                <a:solidFill>
                  <a:schemeClr val="accent4">
                    <a:lumMod val="75000"/>
                  </a:schemeClr>
                </a:solidFill>
                <a:latin typeface="HelloAli" panose="02000603000000000000" pitchFamily="2" charset="0"/>
                <a:ea typeface="HelloAli" panose="02000603000000000000" pitchFamily="2" charset="0"/>
                <a:cs typeface="+mn-cs"/>
              </a:rPr>
              <a:t>-All Grade Levels- </a:t>
            </a:r>
            <a:r>
              <a:rPr lang="en-US" sz="1400" kern="1200" dirty="0">
                <a:solidFill>
                  <a:schemeClr val="accent4">
                    <a:lumMod val="75000"/>
                  </a:schemeClr>
                </a:solidFill>
                <a:latin typeface="HelloAli" panose="02000603000000000000" pitchFamily="2" charset="0"/>
                <a:ea typeface="HelloAli" panose="02000603000000000000" pitchFamily="2" charset="0"/>
                <a:cs typeface="+mn-cs"/>
              </a:rPr>
              <a:t>math and reading support program.</a:t>
            </a:r>
          </a:p>
          <a:p>
            <a:pPr marL="342900" indent="-342900">
              <a:spcBef>
                <a:spcPct val="20000"/>
              </a:spcBef>
              <a:buClrTx/>
              <a:buSzTx/>
              <a:buFont typeface="Wingdings" panose="05000000000000000000" pitchFamily="2" charset="2"/>
              <a:buChar char="q"/>
              <a:defRPr/>
            </a:pPr>
            <a:r>
              <a:rPr lang="en-US" sz="2000" kern="1200" dirty="0" err="1">
                <a:solidFill>
                  <a:schemeClr val="accent4">
                    <a:lumMod val="75000"/>
                  </a:schemeClr>
                </a:solidFill>
                <a:latin typeface="HelloAli" panose="02000603000000000000" pitchFamily="2" charset="0"/>
                <a:ea typeface="HelloAli" panose="02000603000000000000" pitchFamily="2" charset="0"/>
                <a:cs typeface="+mn-cs"/>
              </a:rPr>
              <a:t>Espark</a:t>
            </a:r>
            <a:r>
              <a:rPr lang="en-US" sz="2000" kern="1200" dirty="0">
                <a:solidFill>
                  <a:schemeClr val="accent4">
                    <a:lumMod val="75000"/>
                  </a:schemeClr>
                </a:solidFill>
                <a:latin typeface="HelloAli" panose="02000603000000000000" pitchFamily="2" charset="0"/>
                <a:ea typeface="HelloAli" panose="02000603000000000000" pitchFamily="2" charset="0"/>
                <a:cs typeface="+mn-cs"/>
              </a:rPr>
              <a:t>- All Grade </a:t>
            </a:r>
            <a:r>
              <a:rPr lang="en-US" sz="1800" kern="1200" dirty="0">
                <a:solidFill>
                  <a:schemeClr val="accent4">
                    <a:lumMod val="75000"/>
                  </a:schemeClr>
                </a:solidFill>
                <a:latin typeface="HelloAli" panose="02000603000000000000" pitchFamily="2" charset="0"/>
                <a:ea typeface="HelloAli" panose="02000603000000000000" pitchFamily="2" charset="0"/>
                <a:cs typeface="+mn-cs"/>
              </a:rPr>
              <a:t>Levels-math and reading support</a:t>
            </a:r>
          </a:p>
          <a:p>
            <a:pPr marL="342900" indent="-342900">
              <a:spcBef>
                <a:spcPct val="20000"/>
              </a:spcBef>
              <a:buClrTx/>
              <a:buSzTx/>
              <a:buFont typeface="Wingdings" panose="05000000000000000000" pitchFamily="2" charset="2"/>
              <a:buChar char="q"/>
              <a:defRPr/>
            </a:pPr>
            <a:r>
              <a:rPr lang="en-US" sz="2000" kern="1200" dirty="0">
                <a:solidFill>
                  <a:schemeClr val="accent4">
                    <a:lumMod val="75000"/>
                  </a:schemeClr>
                </a:solidFill>
                <a:latin typeface="HelloAli" panose="02000603000000000000" pitchFamily="2" charset="0"/>
                <a:ea typeface="HelloAli" panose="02000603000000000000" pitchFamily="2" charset="0"/>
                <a:cs typeface="+mn-cs"/>
              </a:rPr>
              <a:t>Cobb Digital Library</a:t>
            </a:r>
          </a:p>
          <a:p>
            <a:pPr marL="342900" indent="-342900">
              <a:spcBef>
                <a:spcPct val="20000"/>
              </a:spcBef>
              <a:buClrTx/>
              <a:buSzTx/>
              <a:buFont typeface="Wingdings" panose="05000000000000000000" pitchFamily="2" charset="2"/>
              <a:buChar char="q"/>
              <a:defRPr/>
            </a:pPr>
            <a:r>
              <a:rPr lang="en-US" sz="2000" kern="1200" dirty="0">
                <a:solidFill>
                  <a:schemeClr val="accent4">
                    <a:lumMod val="75000"/>
                  </a:schemeClr>
                </a:solidFill>
                <a:latin typeface="HelloAli" panose="02000603000000000000" pitchFamily="2" charset="0"/>
                <a:ea typeface="HelloAli" panose="02000603000000000000" pitchFamily="2" charset="0"/>
                <a:cs typeface="+mn-cs"/>
              </a:rPr>
              <a:t>Imagine Learning-</a:t>
            </a:r>
            <a:r>
              <a:rPr lang="en-US" sz="1200" kern="1200" dirty="0">
                <a:solidFill>
                  <a:schemeClr val="accent4">
                    <a:lumMod val="75000"/>
                  </a:schemeClr>
                </a:solidFill>
                <a:latin typeface="HelloAli" panose="02000603000000000000" pitchFamily="2" charset="0"/>
                <a:ea typeface="HelloAli" panose="02000603000000000000" pitchFamily="2" charset="0"/>
                <a:cs typeface="+mn-cs"/>
              </a:rPr>
              <a:t>Only for ELL students-Letter was sent home if your child qualified for the program. </a:t>
            </a:r>
          </a:p>
          <a:p>
            <a:pPr marL="342900" indent="-342900">
              <a:spcBef>
                <a:spcPct val="20000"/>
              </a:spcBef>
              <a:buClrTx/>
              <a:buSzTx/>
              <a:buFont typeface="Wingdings" panose="05000000000000000000" pitchFamily="2" charset="2"/>
              <a:buChar char="q"/>
              <a:defRPr/>
            </a:pPr>
            <a:r>
              <a:rPr lang="en-US" sz="2000" dirty="0">
                <a:solidFill>
                  <a:srgbClr val="00B0F0"/>
                </a:solidFill>
                <a:hlinkClick r:id="rId4">
                  <a:extLst>
                    <a:ext uri="{A12FA001-AC4F-418D-AE19-62706E023703}">
                      <ahyp:hlinkClr xmlns:ahyp="http://schemas.microsoft.com/office/drawing/2018/hyperlinkcolor" val="tx"/>
                    </a:ext>
                  </a:extLst>
                </a:hlinkClick>
              </a:rPr>
              <a:t>ESOLAcworth.weebly.com</a:t>
            </a:r>
            <a:r>
              <a:rPr lang="en-US" sz="2000" dirty="0">
                <a:solidFill>
                  <a:srgbClr val="00B0F0"/>
                </a:solidFill>
              </a:rPr>
              <a:t> </a:t>
            </a:r>
            <a:r>
              <a:rPr lang="en-US" sz="1200" dirty="0">
                <a:solidFill>
                  <a:srgbClr val="00B0F0"/>
                </a:solidFill>
              </a:rPr>
              <a:t>: The ESOL department resources. Will be update throughout the school year. </a:t>
            </a:r>
            <a:endParaRPr lang="en-US" sz="1200" dirty="0">
              <a:solidFill>
                <a:srgbClr val="00B0F0"/>
              </a:solidFill>
              <a:latin typeface="HelloAli" panose="02000603000000000000" pitchFamily="2" charset="0"/>
              <a:ea typeface="HelloAli" panose="02000603000000000000" pitchFamily="2" charset="0"/>
            </a:endParaRPr>
          </a:p>
        </p:txBody>
      </p:sp>
      <p:sp>
        <p:nvSpPr>
          <p:cNvPr id="2" name="Rectangle 1">
            <a:extLst>
              <a:ext uri="{FF2B5EF4-FFF2-40B4-BE49-F238E27FC236}">
                <a16:creationId xmlns:a16="http://schemas.microsoft.com/office/drawing/2014/main" id="{140E50B3-8AF1-4BF2-A431-FD30AE41313B}"/>
              </a:ext>
            </a:extLst>
          </p:cNvPr>
          <p:cNvSpPr/>
          <p:nvPr/>
        </p:nvSpPr>
        <p:spPr>
          <a:xfrm>
            <a:off x="569358" y="1875904"/>
            <a:ext cx="3948854" cy="2246769"/>
          </a:xfrm>
          <a:prstGeom prst="rect">
            <a:avLst/>
          </a:prstGeom>
        </p:spPr>
        <p:txBody>
          <a:bodyPr wrap="square">
            <a:spAutoFit/>
          </a:bodyPr>
          <a:lstStyle/>
          <a:p>
            <a:r>
              <a:rPr lang="en-US" sz="2000" kern="1200" dirty="0">
                <a:solidFill>
                  <a:schemeClr val="accent4">
                    <a:lumMod val="75000"/>
                  </a:schemeClr>
                </a:solidFill>
                <a:latin typeface="HelloAli" panose="02000603000000000000" pitchFamily="2" charset="0"/>
                <a:ea typeface="HelloAli" panose="02000603000000000000" pitchFamily="2" charset="0"/>
              </a:rPr>
              <a:t>Our school is offering many resources online through Clever.</a:t>
            </a:r>
          </a:p>
          <a:p>
            <a:endParaRPr lang="en-US" sz="2000" kern="1200" dirty="0">
              <a:solidFill>
                <a:schemeClr val="accent4">
                  <a:lumMod val="75000"/>
                </a:schemeClr>
              </a:solidFill>
              <a:latin typeface="HelloAli" panose="02000603000000000000" pitchFamily="2" charset="0"/>
              <a:ea typeface="HelloAli" panose="02000603000000000000" pitchFamily="2" charset="0"/>
            </a:endParaRPr>
          </a:p>
          <a:p>
            <a:r>
              <a:rPr lang="en-US" sz="2000" kern="1200" dirty="0">
                <a:solidFill>
                  <a:schemeClr val="accent4">
                    <a:lumMod val="75000"/>
                  </a:schemeClr>
                </a:solidFill>
                <a:latin typeface="HelloAli" panose="02000603000000000000" pitchFamily="2" charset="0"/>
                <a:ea typeface="HelloAli" panose="02000603000000000000" pitchFamily="2" charset="0"/>
              </a:rPr>
              <a:t>The ESOL department also has a Weebly that you can access for additional support </a:t>
            </a:r>
            <a:endParaRPr lang="en-US" dirty="0">
              <a:solidFill>
                <a:schemeClr val="accent4">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4" name="Rectangle 3">
            <a:extLst>
              <a:ext uri="{FF2B5EF4-FFF2-40B4-BE49-F238E27FC236}">
                <a16:creationId xmlns:a16="http://schemas.microsoft.com/office/drawing/2014/main" id="{7A4AB8F6-C923-428F-B806-19DC0F5F7FB0}"/>
              </a:ext>
            </a:extLst>
          </p:cNvPr>
          <p:cNvSpPr txBox="1">
            <a:spLocks noChangeArrowheads="1"/>
          </p:cNvSpPr>
          <p:nvPr/>
        </p:nvSpPr>
        <p:spPr>
          <a:xfrm>
            <a:off x="1480777" y="1310768"/>
            <a:ext cx="6781800" cy="3657600"/>
          </a:xfrm>
          <a:prstGeom prst="rect">
            <a:avLst/>
          </a:prstGeom>
        </p:spPr>
        <p:txBody>
          <a:bodyPr vert="horz" lIns="91440" tIns="45720" rIns="91440" bIns="45720" rtlCol="0">
            <a:noAutofit/>
          </a:bodyPr>
          <a:lstStyle/>
          <a:p>
            <a:pPr>
              <a:spcBef>
                <a:spcPct val="20000"/>
              </a:spcBef>
              <a:buClrTx/>
              <a:buFontTx/>
              <a:buNone/>
              <a:defRPr/>
            </a:pPr>
            <a:r>
              <a:rPr lang="en-US" sz="2000" kern="1200" dirty="0">
                <a:solidFill>
                  <a:schemeClr val="bg2"/>
                </a:solidFill>
                <a:latin typeface="HelloAli" panose="02000603000000000000" pitchFamily="2" charset="0"/>
                <a:ea typeface="HelloAli" panose="02000603000000000000" pitchFamily="2" charset="0"/>
                <a:cs typeface="+mn-cs"/>
              </a:rPr>
              <a:t>School Hours</a:t>
            </a:r>
          </a:p>
          <a:p>
            <a:pPr marL="457200" indent="-457200">
              <a:spcBef>
                <a:spcPct val="20000"/>
              </a:spcBef>
              <a:buClrTx/>
              <a:buFont typeface="Arial" panose="020B0604020202020204" pitchFamily="34" charset="0"/>
              <a:buChar char="•"/>
              <a:defRPr/>
            </a:pPr>
            <a:r>
              <a:rPr lang="en-US" sz="1800" kern="1200" dirty="0">
                <a:solidFill>
                  <a:srgbClr val="002060"/>
                </a:solidFill>
                <a:latin typeface="HelloAli" panose="02000603000000000000" pitchFamily="2" charset="0"/>
                <a:ea typeface="HelloAli" panose="02000603000000000000" pitchFamily="2" charset="0"/>
                <a:cs typeface="+mn-cs"/>
              </a:rPr>
              <a:t>Students are not to arrive before 7:15 am.</a:t>
            </a:r>
          </a:p>
          <a:p>
            <a:pPr marL="457200" indent="-457200">
              <a:spcBef>
                <a:spcPct val="20000"/>
              </a:spcBef>
              <a:buClrTx/>
              <a:buFont typeface="Arial" panose="020B0604020202020204" pitchFamily="34" charset="0"/>
              <a:buChar char="•"/>
              <a:defRPr/>
            </a:pPr>
            <a:r>
              <a:rPr lang="en-US" sz="1800" kern="1200" dirty="0">
                <a:solidFill>
                  <a:srgbClr val="002060"/>
                </a:solidFill>
                <a:latin typeface="HelloAli" panose="02000603000000000000" pitchFamily="2" charset="0"/>
                <a:ea typeface="HelloAli" panose="02000603000000000000" pitchFamily="2" charset="0"/>
                <a:cs typeface="+mn-cs"/>
              </a:rPr>
              <a:t>Students must arrive by 7:50 am.</a:t>
            </a:r>
          </a:p>
          <a:p>
            <a:pPr marL="457200" indent="-457200">
              <a:spcBef>
                <a:spcPct val="20000"/>
              </a:spcBef>
              <a:buClrTx/>
              <a:buFont typeface="Arial" panose="020B0604020202020204" pitchFamily="34" charset="0"/>
              <a:buChar char="•"/>
              <a:defRPr/>
            </a:pPr>
            <a:r>
              <a:rPr lang="en-US" sz="1800" kern="1200" dirty="0">
                <a:solidFill>
                  <a:srgbClr val="002060"/>
                </a:solidFill>
                <a:latin typeface="HelloAli" panose="02000603000000000000" pitchFamily="2" charset="0"/>
                <a:ea typeface="HelloAli" panose="02000603000000000000" pitchFamily="2" charset="0"/>
                <a:cs typeface="+mn-cs"/>
              </a:rPr>
              <a:t>Students cannot be checked out after 1:50 pm.</a:t>
            </a:r>
          </a:p>
          <a:p>
            <a:pPr marL="457200" indent="-457200">
              <a:spcBef>
                <a:spcPct val="20000"/>
              </a:spcBef>
              <a:buClrTx/>
              <a:buFont typeface="Arial" panose="020B0604020202020204" pitchFamily="34" charset="0"/>
              <a:buChar char="•"/>
              <a:defRPr/>
            </a:pPr>
            <a:r>
              <a:rPr lang="en-US" sz="1800" kern="1200" dirty="0">
                <a:solidFill>
                  <a:srgbClr val="002060"/>
                </a:solidFill>
                <a:latin typeface="HelloAli" panose="02000603000000000000" pitchFamily="2" charset="0"/>
                <a:ea typeface="HelloAli" panose="02000603000000000000" pitchFamily="2" charset="0"/>
                <a:cs typeface="+mn-cs"/>
              </a:rPr>
              <a:t>Dismissal begins at 2:20 pm.</a:t>
            </a:r>
          </a:p>
          <a:p>
            <a:pPr>
              <a:spcBef>
                <a:spcPct val="20000"/>
              </a:spcBef>
              <a:buClrTx/>
              <a:defRPr/>
            </a:pPr>
            <a:endParaRPr lang="en-US" sz="1800" kern="1200" dirty="0">
              <a:solidFill>
                <a:schemeClr val="accent4">
                  <a:lumMod val="75000"/>
                </a:schemeClr>
              </a:solidFill>
              <a:latin typeface="HelloAli" panose="02000603000000000000" pitchFamily="2" charset="0"/>
              <a:ea typeface="HelloAli" panose="02000603000000000000" pitchFamily="2" charset="0"/>
              <a:cs typeface="+mn-cs"/>
            </a:endParaRPr>
          </a:p>
          <a:p>
            <a:pPr>
              <a:spcBef>
                <a:spcPct val="20000"/>
              </a:spcBef>
              <a:buClrTx/>
              <a:buFontTx/>
              <a:buNone/>
              <a:defRPr/>
            </a:pPr>
            <a:r>
              <a:rPr lang="en-US" sz="2000" kern="1200" dirty="0">
                <a:solidFill>
                  <a:schemeClr val="bg2"/>
                </a:solidFill>
                <a:latin typeface="HelloAli" panose="02000603000000000000" pitchFamily="2" charset="0"/>
                <a:ea typeface="HelloAli" panose="02000603000000000000" pitchFamily="2" charset="0"/>
                <a:cs typeface="+mn-cs"/>
              </a:rPr>
              <a:t>School Policy Information</a:t>
            </a:r>
          </a:p>
          <a:p>
            <a:pPr marL="457200" indent="-457200">
              <a:spcBef>
                <a:spcPct val="20000"/>
              </a:spcBef>
              <a:buClrTx/>
              <a:buFont typeface="Arial" panose="020B0604020202020204" pitchFamily="34" charset="0"/>
              <a:buChar char="•"/>
              <a:defRPr/>
            </a:pPr>
            <a:r>
              <a:rPr lang="en-US" sz="1800" kern="1200" dirty="0">
                <a:solidFill>
                  <a:srgbClr val="002060"/>
                </a:solidFill>
                <a:latin typeface="HelloAli" panose="02000603000000000000" pitchFamily="2" charset="0"/>
                <a:ea typeface="HelloAli" panose="02000603000000000000" pitchFamily="2" charset="0"/>
                <a:cs typeface="+mn-cs"/>
              </a:rPr>
              <a:t>Emergency Information – Please make sure you have current information on ParentVUE. </a:t>
            </a:r>
          </a:p>
          <a:p>
            <a:pPr marL="457200" indent="-457200">
              <a:spcBef>
                <a:spcPct val="20000"/>
              </a:spcBef>
              <a:buClrTx/>
              <a:buFont typeface="Arial" panose="020B0604020202020204" pitchFamily="34" charset="0"/>
              <a:buChar char="•"/>
              <a:defRPr/>
            </a:pPr>
            <a:r>
              <a:rPr lang="en-US" sz="1800" kern="1200" dirty="0">
                <a:solidFill>
                  <a:srgbClr val="002060"/>
                </a:solidFill>
                <a:latin typeface="HelloAli" panose="02000603000000000000" pitchFamily="2" charset="0"/>
                <a:ea typeface="HelloAli" panose="02000603000000000000" pitchFamily="2" charset="0"/>
                <a:cs typeface="+mn-cs"/>
              </a:rPr>
              <a:t>Transportation – All changes must be made in writing.</a:t>
            </a:r>
          </a:p>
          <a:p>
            <a:pPr algn="ctr">
              <a:spcBef>
                <a:spcPct val="20000"/>
              </a:spcBef>
              <a:buClrTx/>
              <a:buFont typeface="Arial" pitchFamily="34" charset="0"/>
              <a:buNone/>
              <a:defRPr/>
            </a:pPr>
            <a:endParaRPr lang="en-US" sz="1600" kern="1200" dirty="0">
              <a:solidFill>
                <a:schemeClr val="accent4">
                  <a:lumMod val="75000"/>
                </a:schemeClr>
              </a:solidFill>
              <a:latin typeface="HelloAli" panose="02000603000000000000" pitchFamily="2" charset="0"/>
              <a:ea typeface="HelloAli" panose="02000603000000000000" pitchFamily="2" charset="0"/>
              <a:cs typeface="+mn-cs"/>
            </a:endParaRPr>
          </a:p>
        </p:txBody>
      </p:sp>
      <p:sp>
        <p:nvSpPr>
          <p:cNvPr id="25" name="Title 11">
            <a:extLst>
              <a:ext uri="{FF2B5EF4-FFF2-40B4-BE49-F238E27FC236}">
                <a16:creationId xmlns:a16="http://schemas.microsoft.com/office/drawing/2014/main" id="{02456455-8050-4D47-B4FB-C46A05B1B518}"/>
              </a:ext>
            </a:extLst>
          </p:cNvPr>
          <p:cNvSpPr txBox="1">
            <a:spLocks/>
          </p:cNvSpPr>
          <p:nvPr/>
        </p:nvSpPr>
        <p:spPr>
          <a:xfrm>
            <a:off x="685800" y="313764"/>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baseline="0" noProof="0" dirty="0">
              <a:ln w="17780" cmpd="sng">
                <a:solidFill>
                  <a:srgbClr val="FFFFFF"/>
                </a:solidFill>
                <a:prstDash val="solid"/>
                <a:miter lim="800000"/>
              </a:ln>
              <a:solidFill>
                <a:schemeClr val="accent4">
                  <a:lumMod val="75000"/>
                </a:schemeClr>
              </a:solidFill>
              <a:effectLst>
                <a:outerShdw blurRad="50800" algn="tl" rotWithShape="0">
                  <a:srgbClr val="000000"/>
                </a:outerShdw>
              </a:effectLst>
              <a:uLnTx/>
              <a:uFillTx/>
              <a:latin typeface="HelloAli" panose="02000603000000000000" pitchFamily="2" charset="0"/>
              <a:ea typeface="HelloAli" panose="02000603000000000000" pitchFamily="2" charset="0"/>
              <a:cs typeface="+mj-cs"/>
            </a:endParaRPr>
          </a:p>
        </p:txBody>
      </p:sp>
      <p:sp>
        <p:nvSpPr>
          <p:cNvPr id="10" name="TextBox 9">
            <a:extLst>
              <a:ext uri="{FF2B5EF4-FFF2-40B4-BE49-F238E27FC236}">
                <a16:creationId xmlns:a16="http://schemas.microsoft.com/office/drawing/2014/main" id="{BC53F162-7179-4CD5-AB4A-962F269C07BF}"/>
              </a:ext>
            </a:extLst>
          </p:cNvPr>
          <p:cNvSpPr txBox="1"/>
          <p:nvPr/>
        </p:nvSpPr>
        <p:spPr>
          <a:xfrm>
            <a:off x="2852697" y="562098"/>
            <a:ext cx="3438605" cy="646331"/>
          </a:xfrm>
          <a:prstGeom prst="rect">
            <a:avLst/>
          </a:prstGeom>
          <a:noFill/>
        </p:spPr>
        <p:txBody>
          <a:bodyPr wrap="square" rtlCol="0">
            <a:spAutoFit/>
          </a:bodyPr>
          <a:lstStyle/>
          <a:p>
            <a:r>
              <a:rPr lang="en-US" sz="3600" dirty="0">
                <a:solidFill>
                  <a:schemeClr val="bg2"/>
                </a:solidFill>
                <a:latin typeface="HelloAli" panose="02000603000000000000" pitchFamily="2" charset="0"/>
                <a:ea typeface="HelloAli" panose="02000603000000000000" pitchFamily="2" charset="0"/>
              </a:rPr>
              <a:t>School Policies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 name="Rectangle 3">
            <a:extLst>
              <a:ext uri="{FF2B5EF4-FFF2-40B4-BE49-F238E27FC236}">
                <a16:creationId xmlns:a16="http://schemas.microsoft.com/office/drawing/2014/main" id="{40885A69-47BF-4163-8A20-825B6C9E418C}"/>
              </a:ext>
            </a:extLst>
          </p:cNvPr>
          <p:cNvSpPr/>
          <p:nvPr/>
        </p:nvSpPr>
        <p:spPr>
          <a:xfrm>
            <a:off x="1736591" y="370972"/>
            <a:ext cx="5232827" cy="10159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Google Shape;516;p50"/>
          <p:cNvSpPr txBox="1">
            <a:spLocks noGrp="1"/>
          </p:cNvSpPr>
          <p:nvPr>
            <p:ph type="title"/>
          </p:nvPr>
        </p:nvSpPr>
        <p:spPr>
          <a:xfrm>
            <a:off x="1626871" y="439295"/>
            <a:ext cx="5452265" cy="466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0" dirty="0">
                <a:solidFill>
                  <a:srgbClr val="002060"/>
                </a:solidFill>
                <a:latin typeface="HelloAli" panose="02000603000000000000" pitchFamily="2" charset="0"/>
                <a:ea typeface="HelloAli" panose="02000603000000000000" pitchFamily="2" charset="0"/>
              </a:rPr>
              <a:t>Ways To Support Your C</a:t>
            </a:r>
            <a:r>
              <a:rPr lang="en-US" sz="3200" b="0" dirty="0">
                <a:solidFill>
                  <a:srgbClr val="002060"/>
                </a:solidFill>
                <a:latin typeface="HelloAli" panose="02000603000000000000" pitchFamily="2" charset="0"/>
                <a:ea typeface="HelloAli" panose="02000603000000000000" pitchFamily="2" charset="0"/>
              </a:rPr>
              <a:t>h</a:t>
            </a:r>
            <a:r>
              <a:rPr lang="en" sz="3200" b="0" dirty="0">
                <a:solidFill>
                  <a:srgbClr val="002060"/>
                </a:solidFill>
                <a:latin typeface="HelloAli" panose="02000603000000000000" pitchFamily="2" charset="0"/>
                <a:ea typeface="HelloAli" panose="02000603000000000000" pitchFamily="2" charset="0"/>
              </a:rPr>
              <a:t>ild’s Learning</a:t>
            </a:r>
            <a:endParaRPr sz="3200" b="0" dirty="0">
              <a:solidFill>
                <a:srgbClr val="002060"/>
              </a:solidFill>
              <a:latin typeface="HelloAli" panose="02000603000000000000" pitchFamily="2" charset="0"/>
              <a:ea typeface="HelloAli" panose="02000603000000000000" pitchFamily="2" charset="0"/>
            </a:endParaRPr>
          </a:p>
        </p:txBody>
      </p:sp>
      <p:pic>
        <p:nvPicPr>
          <p:cNvPr id="526" name="Google Shape;526;p50"/>
          <p:cNvPicPr preferRelativeResize="0"/>
          <p:nvPr/>
        </p:nvPicPr>
        <p:blipFill rotWithShape="1">
          <a:blip r:embed="rId3">
            <a:alphaModFix amt="71000"/>
          </a:blip>
          <a:srcRect l="101333" r="59578"/>
          <a:stretch/>
        </p:blipFill>
        <p:spPr>
          <a:xfrm rot="5400036" flipH="1">
            <a:off x="6178300" y="2126091"/>
            <a:ext cx="1119076" cy="758214"/>
          </a:xfrm>
          <a:prstGeom prst="rect">
            <a:avLst/>
          </a:prstGeom>
          <a:noFill/>
          <a:ln>
            <a:noFill/>
          </a:ln>
        </p:spPr>
      </p:pic>
      <p:sp>
        <p:nvSpPr>
          <p:cNvPr id="5" name="Rectangle 4">
            <a:extLst>
              <a:ext uri="{FF2B5EF4-FFF2-40B4-BE49-F238E27FC236}">
                <a16:creationId xmlns:a16="http://schemas.microsoft.com/office/drawing/2014/main" id="{3812F290-2256-4C42-A1F3-245A90555155}"/>
              </a:ext>
            </a:extLst>
          </p:cNvPr>
          <p:cNvSpPr/>
          <p:nvPr/>
        </p:nvSpPr>
        <p:spPr>
          <a:xfrm>
            <a:off x="449328" y="1725912"/>
            <a:ext cx="3903675" cy="2677656"/>
          </a:xfrm>
          <a:prstGeom prst="rect">
            <a:avLst/>
          </a:prstGeom>
        </p:spPr>
        <p:txBody>
          <a:bodyPr wrap="square">
            <a:spAutoFit/>
          </a:bodyPr>
          <a:lstStyle/>
          <a:p>
            <a:pPr marL="285750" indent="-285750">
              <a:buFont typeface="Arial" panose="020B0604020202020204" pitchFamily="34" charset="0"/>
              <a:buChar char="•"/>
            </a:pPr>
            <a:r>
              <a:rPr lang="en-US" b="1" dirty="0">
                <a:solidFill>
                  <a:srgbClr val="E87940"/>
                </a:solidFill>
                <a:latin typeface="HelloAli" panose="020B0604020202020204" charset="0"/>
                <a:ea typeface="HelloAli" panose="020B0604020202020204" charset="0"/>
              </a:rPr>
              <a:t>Talk with your child: have conversations about school, interests,  how to plan for an activity, explain how to play a game, tell family stories.</a:t>
            </a:r>
          </a:p>
          <a:p>
            <a:pPr marL="285750" indent="-285750">
              <a:buFont typeface="Arial" panose="020B0604020202020204" pitchFamily="34" charset="0"/>
              <a:buChar char="•"/>
            </a:pPr>
            <a:endParaRPr lang="en-US" b="1" dirty="0">
              <a:solidFill>
                <a:srgbClr val="E87940"/>
              </a:solidFill>
              <a:latin typeface="HelloAli" panose="020B0604020202020204" charset="0"/>
              <a:ea typeface="HelloAli" panose="020B0604020202020204" charset="0"/>
            </a:endParaRPr>
          </a:p>
          <a:p>
            <a:pPr marL="285750" indent="-285750">
              <a:buFont typeface="Arial" panose="020B0604020202020204" pitchFamily="34" charset="0"/>
              <a:buChar char="•"/>
            </a:pPr>
            <a:r>
              <a:rPr lang="en-US" b="1" dirty="0">
                <a:solidFill>
                  <a:srgbClr val="E87940"/>
                </a:solidFill>
                <a:latin typeface="HelloAli" panose="020B0604020202020204" charset="0"/>
                <a:ea typeface="HelloAli" panose="020B0604020202020204" charset="0"/>
              </a:rPr>
              <a:t>Create a new word journal</a:t>
            </a:r>
          </a:p>
          <a:p>
            <a:pPr marL="285750" indent="-285750">
              <a:buFont typeface="Arial" panose="020B0604020202020204" pitchFamily="34" charset="0"/>
              <a:buChar char="•"/>
            </a:pPr>
            <a:endParaRPr lang="en-US" b="1" dirty="0">
              <a:solidFill>
                <a:srgbClr val="E87940"/>
              </a:solidFill>
              <a:latin typeface="HelloAli" panose="020B0604020202020204" charset="0"/>
              <a:ea typeface="HelloAli" panose="020B0604020202020204" charset="0"/>
            </a:endParaRPr>
          </a:p>
          <a:p>
            <a:pPr marL="285750" indent="-285750">
              <a:buFont typeface="Arial" panose="020B0604020202020204" pitchFamily="34" charset="0"/>
              <a:buChar char="•"/>
            </a:pPr>
            <a:r>
              <a:rPr lang="en-US" b="1" dirty="0">
                <a:solidFill>
                  <a:srgbClr val="E87940"/>
                </a:solidFill>
                <a:latin typeface="HelloAli" panose="020B0604020202020204" charset="0"/>
                <a:ea typeface="HelloAli" panose="020B0604020202020204" charset="0"/>
              </a:rPr>
              <a:t>Join </a:t>
            </a:r>
            <a:r>
              <a:rPr lang="en-US" b="1" dirty="0" err="1">
                <a:solidFill>
                  <a:srgbClr val="E87940"/>
                </a:solidFill>
                <a:latin typeface="HelloAli" panose="020B0604020202020204" charset="0"/>
                <a:ea typeface="HelloAli" panose="020B0604020202020204" charset="0"/>
              </a:rPr>
              <a:t>ParentVue</a:t>
            </a:r>
            <a:endParaRPr lang="en-US" b="1" dirty="0">
              <a:solidFill>
                <a:srgbClr val="E87940"/>
              </a:solidFill>
              <a:latin typeface="HelloAli" panose="020B0604020202020204" charset="0"/>
              <a:ea typeface="HelloAli" panose="020B0604020202020204" charset="0"/>
            </a:endParaRPr>
          </a:p>
          <a:p>
            <a:pPr marL="285750" indent="-285750">
              <a:buFont typeface="Arial" panose="020B0604020202020204" pitchFamily="34" charset="0"/>
              <a:buChar char="•"/>
            </a:pPr>
            <a:endParaRPr lang="en-US" b="1" dirty="0">
              <a:solidFill>
                <a:srgbClr val="E87940"/>
              </a:solidFill>
              <a:latin typeface="HelloAli" panose="020B0604020202020204" charset="0"/>
              <a:ea typeface="HelloAli" panose="020B0604020202020204" charset="0"/>
            </a:endParaRPr>
          </a:p>
          <a:p>
            <a:pPr marL="285750" indent="-285750">
              <a:buFont typeface="Arial" panose="020B0604020202020204" pitchFamily="34" charset="0"/>
              <a:buChar char="•"/>
            </a:pPr>
            <a:r>
              <a:rPr lang="en-US" b="1" dirty="0">
                <a:solidFill>
                  <a:srgbClr val="E87940"/>
                </a:solidFill>
                <a:latin typeface="HelloAli" panose="020B0604020202020204" charset="0"/>
                <a:ea typeface="HelloAli" panose="020B0604020202020204" charset="0"/>
              </a:rPr>
              <a:t>Show that school is important by creating a study routine and a place to read or do homework. </a:t>
            </a:r>
          </a:p>
        </p:txBody>
      </p:sp>
      <p:sp>
        <p:nvSpPr>
          <p:cNvPr id="9" name="Content Placeholder 2">
            <a:extLst>
              <a:ext uri="{FF2B5EF4-FFF2-40B4-BE49-F238E27FC236}">
                <a16:creationId xmlns:a16="http://schemas.microsoft.com/office/drawing/2014/main" id="{ECE63D68-BDE7-41B5-A963-FAAD5D6AC50E}"/>
              </a:ext>
            </a:extLst>
          </p:cNvPr>
          <p:cNvSpPr txBox="1">
            <a:spLocks/>
          </p:cNvSpPr>
          <p:nvPr/>
        </p:nvSpPr>
        <p:spPr>
          <a:xfrm>
            <a:off x="4856365" y="1552175"/>
            <a:ext cx="4003325" cy="232965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u="sng" dirty="0">
                <a:solidFill>
                  <a:srgbClr val="002060"/>
                </a:solidFill>
                <a:latin typeface="HelloAli" panose="020B0604020202020204" charset="0"/>
                <a:ea typeface="HelloAli" panose="020B0604020202020204" charset="0"/>
              </a:rPr>
              <a:t>Homework: </a:t>
            </a:r>
            <a:r>
              <a:rPr lang="en-US" b="1" dirty="0">
                <a:solidFill>
                  <a:srgbClr val="E87940"/>
                </a:solidFill>
                <a:latin typeface="HelloAli" panose="020B0604020202020204" charset="0"/>
                <a:ea typeface="HelloAli" panose="020B0604020202020204" charset="0"/>
              </a:rPr>
              <a:t>20/30 minutes of reading daily; math practice from teachers (2</a:t>
            </a:r>
            <a:r>
              <a:rPr lang="en-US" b="1" baseline="30000" dirty="0">
                <a:solidFill>
                  <a:srgbClr val="E87940"/>
                </a:solidFill>
                <a:latin typeface="HelloAli" panose="020B0604020202020204" charset="0"/>
                <a:ea typeface="HelloAli" panose="020B0604020202020204" charset="0"/>
              </a:rPr>
              <a:t>nd</a:t>
            </a:r>
            <a:r>
              <a:rPr lang="en-US" b="1" dirty="0">
                <a:solidFill>
                  <a:srgbClr val="E87940"/>
                </a:solidFill>
                <a:latin typeface="HelloAli" panose="020B0604020202020204" charset="0"/>
                <a:ea typeface="HelloAli" panose="020B0604020202020204" charset="0"/>
              </a:rPr>
              <a:t> grade basic math facts, 3-5</a:t>
            </a:r>
            <a:r>
              <a:rPr lang="en-US" b="1" baseline="30000" dirty="0">
                <a:solidFill>
                  <a:srgbClr val="E87940"/>
                </a:solidFill>
                <a:latin typeface="HelloAli" panose="020B0604020202020204" charset="0"/>
                <a:ea typeface="HelloAli" panose="020B0604020202020204" charset="0"/>
              </a:rPr>
              <a:t>th</a:t>
            </a:r>
            <a:r>
              <a:rPr lang="en-US" b="1" dirty="0">
                <a:solidFill>
                  <a:srgbClr val="E87940"/>
                </a:solidFill>
                <a:latin typeface="HelloAli" panose="020B0604020202020204" charset="0"/>
                <a:ea typeface="HelloAli" panose="020B0604020202020204" charset="0"/>
              </a:rPr>
              <a:t> grade memorize multiplication facts)</a:t>
            </a:r>
          </a:p>
          <a:p>
            <a:endParaRPr lang="en-US" b="1" dirty="0">
              <a:solidFill>
                <a:srgbClr val="E87940"/>
              </a:solidFill>
              <a:latin typeface="HelloAli" panose="020B0604020202020204" charset="0"/>
              <a:ea typeface="HelloAli" panose="020B0604020202020204" charset="0"/>
            </a:endParaRPr>
          </a:p>
          <a:p>
            <a:r>
              <a:rPr lang="en-US" b="1" u="sng" dirty="0">
                <a:solidFill>
                  <a:srgbClr val="002060"/>
                </a:solidFill>
                <a:latin typeface="HelloAli" panose="020B0604020202020204" charset="0"/>
                <a:ea typeface="HelloAli" panose="020B0604020202020204" charset="0"/>
              </a:rPr>
              <a:t>Computer programs</a:t>
            </a:r>
            <a:r>
              <a:rPr lang="en-US" b="1" dirty="0">
                <a:solidFill>
                  <a:srgbClr val="E87940"/>
                </a:solidFill>
                <a:latin typeface="HelloAli" panose="020B0604020202020204" charset="0"/>
                <a:ea typeface="HelloAli" panose="020B0604020202020204" charset="0"/>
              </a:rPr>
              <a:t>: Prodigy, Dream Box, Imagine Learning, </a:t>
            </a:r>
            <a:r>
              <a:rPr lang="en-US" b="1" dirty="0" err="1">
                <a:solidFill>
                  <a:srgbClr val="E87940"/>
                </a:solidFill>
                <a:latin typeface="HelloAli" panose="020B0604020202020204" charset="0"/>
                <a:ea typeface="HelloAli" panose="020B0604020202020204" charset="0"/>
              </a:rPr>
              <a:t>Espark</a:t>
            </a:r>
            <a:endParaRPr lang="en-US" b="1" dirty="0">
              <a:solidFill>
                <a:srgbClr val="E87940"/>
              </a:solidFill>
              <a:latin typeface="HelloAli" panose="020B0604020202020204" charset="0"/>
              <a:ea typeface="HelloAli" panose="020B0604020202020204" charset="0"/>
            </a:endParaRPr>
          </a:p>
          <a:p>
            <a:endParaRPr lang="en-US" b="1" dirty="0">
              <a:solidFill>
                <a:srgbClr val="E87940"/>
              </a:solidFill>
              <a:latin typeface="HelloAli" panose="020B0604020202020204" charset="0"/>
              <a:ea typeface="HelloAli" panose="020B0604020202020204" charset="0"/>
            </a:endParaRPr>
          </a:p>
          <a:p>
            <a:r>
              <a:rPr lang="en-US" b="1" u="sng" dirty="0" err="1">
                <a:solidFill>
                  <a:srgbClr val="002060"/>
                </a:solidFill>
                <a:latin typeface="HelloAli" panose="020B0604020202020204" charset="0"/>
                <a:ea typeface="HelloAli" panose="020B0604020202020204" charset="0"/>
              </a:rPr>
              <a:t>Learnzillion</a:t>
            </a:r>
            <a:r>
              <a:rPr lang="en-US" b="1" dirty="0">
                <a:solidFill>
                  <a:srgbClr val="E87940"/>
                </a:solidFill>
                <a:latin typeface="HelloAli" panose="020B0604020202020204" charset="0"/>
                <a:ea typeface="HelloAli" panose="020B0604020202020204" charset="0"/>
              </a:rPr>
              <a:t>-math videos to help both student and parent understand new concepts. Creating by standard and grade level. </a:t>
            </a:r>
          </a:p>
          <a:p>
            <a:endParaRPr lang="en-US" b="1" dirty="0">
              <a:solidFill>
                <a:srgbClr val="E87940"/>
              </a:solidFill>
              <a:latin typeface="HelloAli" panose="020B0604020202020204" charset="0"/>
              <a:ea typeface="HelloAli" panose="020B0604020202020204" charset="0"/>
            </a:endParaRPr>
          </a:p>
          <a:p>
            <a:pPr algn="ctr"/>
            <a:r>
              <a:rPr lang="en-US" b="1" dirty="0">
                <a:solidFill>
                  <a:srgbClr val="E87940"/>
                </a:solidFill>
                <a:latin typeface="HelloAli" panose="020B0604020202020204" charset="0"/>
                <a:ea typeface="HelloAli" panose="020B0604020202020204" charset="0"/>
              </a:rPr>
              <a:t>Support your child by supporting your child’s teachers</a:t>
            </a:r>
          </a:p>
          <a:p>
            <a:endParaRPr lang="en-US" b="1" dirty="0">
              <a:solidFill>
                <a:srgbClr val="E87940"/>
              </a:solidFill>
              <a:latin typeface="HelloAli" panose="020B0604020202020204" charset="0"/>
              <a:ea typeface="HelloAli" panose="020B0604020202020204" charset="0"/>
            </a:endParaRPr>
          </a:p>
        </p:txBody>
      </p:sp>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912</Words>
  <Application>Microsoft Office PowerPoint</Application>
  <PresentationFormat>On-screen Show (16:9)</PresentationFormat>
  <Paragraphs>99</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Wingdings</vt:lpstr>
      <vt:lpstr>Roboto Mono Regular</vt:lpstr>
      <vt:lpstr>HelloAli</vt:lpstr>
      <vt:lpstr>Anonymous Pro</vt:lpstr>
      <vt:lpstr>KG Primary Penmanship</vt:lpstr>
      <vt:lpstr>Coming Soon</vt:lpstr>
      <vt:lpstr>Courier New</vt:lpstr>
      <vt:lpstr>Concert One</vt:lpstr>
      <vt:lpstr>Arial</vt:lpstr>
      <vt:lpstr>Century Gothic</vt:lpstr>
      <vt:lpstr>Notebook Lesson by Slidesgo</vt:lpstr>
      <vt:lpstr>Welcome to  ESOL Parent Open House!  Catherine Law- Lead ESOL Teacher Amy Blakeney- ESOL Teacher Maria Belloso-Pint0- Parent Facillitator &amp; Translator Acworth Elementary   </vt:lpstr>
      <vt:lpstr>A Quick Hello</vt:lpstr>
      <vt:lpstr>PowerPoint Presentation</vt:lpstr>
      <vt:lpstr>PowerPoint Presentation</vt:lpstr>
      <vt:lpstr>Goals for Open House</vt:lpstr>
      <vt:lpstr>What is the ESOL Program</vt:lpstr>
      <vt:lpstr>Available Resources</vt:lpstr>
      <vt:lpstr>PowerPoint Presentation</vt:lpstr>
      <vt:lpstr>Ways To Support Your Child’s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Kristin Church</dc:creator>
  <cp:lastModifiedBy>Catherine Law</cp:lastModifiedBy>
  <cp:revision>51</cp:revision>
  <cp:lastPrinted>2021-08-17T15:43:48Z</cp:lastPrinted>
  <dcterms:modified xsi:type="dcterms:W3CDTF">2021-08-17T18:21:02Z</dcterms:modified>
</cp:coreProperties>
</file>