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61" r:id="rId4"/>
    <p:sldId id="263" r:id="rId5"/>
    <p:sldId id="262" r:id="rId6"/>
    <p:sldId id="259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9DF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864AF-A7C9-4D8E-AD8D-1926F3B224F5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2B647B-3135-44BB-B4A8-14274F28E74D}">
      <dgm:prSet/>
      <dgm:spPr/>
      <dgm:t>
        <a:bodyPr/>
        <a:lstStyle/>
        <a:p>
          <a:r>
            <a:rPr lang="en-US" dirty="0"/>
            <a:t>We are here to support you always.</a:t>
          </a:r>
        </a:p>
      </dgm:t>
    </dgm:pt>
    <dgm:pt modelId="{E714473F-C11D-4395-83E0-8CD7328A639A}" type="parTrans" cxnId="{72D31032-A088-4DC3-9FC3-6A42972CDAA6}">
      <dgm:prSet/>
      <dgm:spPr/>
      <dgm:t>
        <a:bodyPr/>
        <a:lstStyle/>
        <a:p>
          <a:endParaRPr lang="en-US"/>
        </a:p>
      </dgm:t>
    </dgm:pt>
    <dgm:pt modelId="{11A24F9A-E55A-4E5C-A7A2-21A141A51D5F}" type="sibTrans" cxnId="{72D31032-A088-4DC3-9FC3-6A42972CDAA6}">
      <dgm:prSet/>
      <dgm:spPr/>
      <dgm:t>
        <a:bodyPr/>
        <a:lstStyle/>
        <a:p>
          <a:endParaRPr lang="en-US"/>
        </a:p>
      </dgm:t>
    </dgm:pt>
    <dgm:pt modelId="{DE6F2663-C5CF-4E47-837E-156DDCDF3AFC}">
      <dgm:prSet custT="1"/>
      <dgm:spPr/>
      <dgm:t>
        <a:bodyPr/>
        <a:lstStyle/>
        <a:p>
          <a:r>
            <a:rPr lang="en-US" sz="2100" dirty="0"/>
            <a:t>Who do we need to remove from Tier?</a:t>
          </a:r>
        </a:p>
        <a:p>
          <a:r>
            <a:rPr lang="en-US" sz="1400" dirty="0"/>
            <a:t>We will attend RTI meetings and will be meeting with you Next week to help get RTI corrected for ESOL students</a:t>
          </a:r>
        </a:p>
      </dgm:t>
    </dgm:pt>
    <dgm:pt modelId="{029AFCF6-2CBF-4EBE-B682-A29C71CDCAA8}" type="parTrans" cxnId="{1FE62349-ADE6-4660-88BD-A5D3798EB6C7}">
      <dgm:prSet/>
      <dgm:spPr/>
      <dgm:t>
        <a:bodyPr/>
        <a:lstStyle/>
        <a:p>
          <a:endParaRPr lang="en-US"/>
        </a:p>
      </dgm:t>
    </dgm:pt>
    <dgm:pt modelId="{0441FA8B-F0A5-41C9-833A-86885CB8D886}" type="sibTrans" cxnId="{1FE62349-ADE6-4660-88BD-A5D3798EB6C7}">
      <dgm:prSet/>
      <dgm:spPr/>
      <dgm:t>
        <a:bodyPr/>
        <a:lstStyle/>
        <a:p>
          <a:endParaRPr lang="en-US"/>
        </a:p>
      </dgm:t>
    </dgm:pt>
    <dgm:pt modelId="{C011F24D-89A0-4040-93C1-4D1BCEAF0E17}" type="pres">
      <dgm:prSet presAssocID="{9CF864AF-A7C9-4D8E-AD8D-1926F3B224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23B756-04B5-45C0-A6FB-1489606F8F35}" type="pres">
      <dgm:prSet presAssocID="{682B647B-3135-44BB-B4A8-14274F28E74D}" presName="hierRoot1" presStyleCnt="0"/>
      <dgm:spPr/>
    </dgm:pt>
    <dgm:pt modelId="{8B3AA28F-089E-4CF4-AE2D-719F406F94EF}" type="pres">
      <dgm:prSet presAssocID="{682B647B-3135-44BB-B4A8-14274F28E74D}" presName="composite" presStyleCnt="0"/>
      <dgm:spPr/>
    </dgm:pt>
    <dgm:pt modelId="{36E937AF-3477-4CAB-AF48-4335A06EFDE9}" type="pres">
      <dgm:prSet presAssocID="{682B647B-3135-44BB-B4A8-14274F28E74D}" presName="background" presStyleLbl="node0" presStyleIdx="0" presStyleCnt="2"/>
      <dgm:spPr/>
    </dgm:pt>
    <dgm:pt modelId="{1192EB50-C6FA-442B-B9EA-52E46A32F100}" type="pres">
      <dgm:prSet presAssocID="{682B647B-3135-44BB-B4A8-14274F28E74D}" presName="text" presStyleLbl="fgAcc0" presStyleIdx="0" presStyleCnt="2">
        <dgm:presLayoutVars>
          <dgm:chPref val="3"/>
        </dgm:presLayoutVars>
      </dgm:prSet>
      <dgm:spPr/>
    </dgm:pt>
    <dgm:pt modelId="{58FF396D-97EA-4A35-8750-E5F7C181EFD6}" type="pres">
      <dgm:prSet presAssocID="{682B647B-3135-44BB-B4A8-14274F28E74D}" presName="hierChild2" presStyleCnt="0"/>
      <dgm:spPr/>
    </dgm:pt>
    <dgm:pt modelId="{4AA23225-EEA3-454C-86B3-FCC9EBB78AEC}" type="pres">
      <dgm:prSet presAssocID="{DE6F2663-C5CF-4E47-837E-156DDCDF3AFC}" presName="hierRoot1" presStyleCnt="0"/>
      <dgm:spPr/>
    </dgm:pt>
    <dgm:pt modelId="{464D0270-7638-4398-88CF-4240EF26F332}" type="pres">
      <dgm:prSet presAssocID="{DE6F2663-C5CF-4E47-837E-156DDCDF3AFC}" presName="composite" presStyleCnt="0"/>
      <dgm:spPr/>
    </dgm:pt>
    <dgm:pt modelId="{A103F091-7822-4655-9EB9-36FC1606C4D9}" type="pres">
      <dgm:prSet presAssocID="{DE6F2663-C5CF-4E47-837E-156DDCDF3AFC}" presName="background" presStyleLbl="node0" presStyleIdx="1" presStyleCnt="2"/>
      <dgm:spPr/>
    </dgm:pt>
    <dgm:pt modelId="{18E3E84B-3499-41BF-888B-82E701C54AA8}" type="pres">
      <dgm:prSet presAssocID="{DE6F2663-C5CF-4E47-837E-156DDCDF3AFC}" presName="text" presStyleLbl="fgAcc0" presStyleIdx="1" presStyleCnt="2">
        <dgm:presLayoutVars>
          <dgm:chPref val="3"/>
        </dgm:presLayoutVars>
      </dgm:prSet>
      <dgm:spPr/>
    </dgm:pt>
    <dgm:pt modelId="{8FF5568A-AE28-4857-97BF-C8E298F4E647}" type="pres">
      <dgm:prSet presAssocID="{DE6F2663-C5CF-4E47-837E-156DDCDF3AFC}" presName="hierChild2" presStyleCnt="0"/>
      <dgm:spPr/>
    </dgm:pt>
  </dgm:ptLst>
  <dgm:cxnLst>
    <dgm:cxn modelId="{72D31032-A088-4DC3-9FC3-6A42972CDAA6}" srcId="{9CF864AF-A7C9-4D8E-AD8D-1926F3B224F5}" destId="{682B647B-3135-44BB-B4A8-14274F28E74D}" srcOrd="0" destOrd="0" parTransId="{E714473F-C11D-4395-83E0-8CD7328A639A}" sibTransId="{11A24F9A-E55A-4E5C-A7A2-21A141A51D5F}"/>
    <dgm:cxn modelId="{1FE62349-ADE6-4660-88BD-A5D3798EB6C7}" srcId="{9CF864AF-A7C9-4D8E-AD8D-1926F3B224F5}" destId="{DE6F2663-C5CF-4E47-837E-156DDCDF3AFC}" srcOrd="1" destOrd="0" parTransId="{029AFCF6-2CBF-4EBE-B682-A29C71CDCAA8}" sibTransId="{0441FA8B-F0A5-41C9-833A-86885CB8D886}"/>
    <dgm:cxn modelId="{4842C1A0-012F-4C97-B6E9-A04ACF1068E9}" type="presOf" srcId="{DE6F2663-C5CF-4E47-837E-156DDCDF3AFC}" destId="{18E3E84B-3499-41BF-888B-82E701C54AA8}" srcOrd="0" destOrd="0" presId="urn:microsoft.com/office/officeart/2005/8/layout/hierarchy1"/>
    <dgm:cxn modelId="{3B3FBBBA-A037-41E5-8A63-F6C0D3C48317}" type="presOf" srcId="{9CF864AF-A7C9-4D8E-AD8D-1926F3B224F5}" destId="{C011F24D-89A0-4040-93C1-4D1BCEAF0E17}" srcOrd="0" destOrd="0" presId="urn:microsoft.com/office/officeart/2005/8/layout/hierarchy1"/>
    <dgm:cxn modelId="{50208BFC-D8BD-46AD-A7BF-48E6E31D647D}" type="presOf" srcId="{682B647B-3135-44BB-B4A8-14274F28E74D}" destId="{1192EB50-C6FA-442B-B9EA-52E46A32F100}" srcOrd="0" destOrd="0" presId="urn:microsoft.com/office/officeart/2005/8/layout/hierarchy1"/>
    <dgm:cxn modelId="{0DF6ABC1-9DCB-4C2B-90F4-503BB905EA90}" type="presParOf" srcId="{C011F24D-89A0-4040-93C1-4D1BCEAF0E17}" destId="{2923B756-04B5-45C0-A6FB-1489606F8F35}" srcOrd="0" destOrd="0" presId="urn:microsoft.com/office/officeart/2005/8/layout/hierarchy1"/>
    <dgm:cxn modelId="{23B8D992-0E22-4DE7-B51E-F16DC729E952}" type="presParOf" srcId="{2923B756-04B5-45C0-A6FB-1489606F8F35}" destId="{8B3AA28F-089E-4CF4-AE2D-719F406F94EF}" srcOrd="0" destOrd="0" presId="urn:microsoft.com/office/officeart/2005/8/layout/hierarchy1"/>
    <dgm:cxn modelId="{EBFAEAB8-CD73-45F3-9519-8E04FD363E6B}" type="presParOf" srcId="{8B3AA28F-089E-4CF4-AE2D-719F406F94EF}" destId="{36E937AF-3477-4CAB-AF48-4335A06EFDE9}" srcOrd="0" destOrd="0" presId="urn:microsoft.com/office/officeart/2005/8/layout/hierarchy1"/>
    <dgm:cxn modelId="{1884A619-58BA-4377-A833-974D84895323}" type="presParOf" srcId="{8B3AA28F-089E-4CF4-AE2D-719F406F94EF}" destId="{1192EB50-C6FA-442B-B9EA-52E46A32F100}" srcOrd="1" destOrd="0" presId="urn:microsoft.com/office/officeart/2005/8/layout/hierarchy1"/>
    <dgm:cxn modelId="{823E5C85-6DBC-4069-BADE-BC8AAD57B3F1}" type="presParOf" srcId="{2923B756-04B5-45C0-A6FB-1489606F8F35}" destId="{58FF396D-97EA-4A35-8750-E5F7C181EFD6}" srcOrd="1" destOrd="0" presId="urn:microsoft.com/office/officeart/2005/8/layout/hierarchy1"/>
    <dgm:cxn modelId="{B3BC6F80-7895-452E-8394-50BE0D054444}" type="presParOf" srcId="{C011F24D-89A0-4040-93C1-4D1BCEAF0E17}" destId="{4AA23225-EEA3-454C-86B3-FCC9EBB78AEC}" srcOrd="1" destOrd="0" presId="urn:microsoft.com/office/officeart/2005/8/layout/hierarchy1"/>
    <dgm:cxn modelId="{F76E9826-4D40-4D46-ACBD-6B9D5F3D1C24}" type="presParOf" srcId="{4AA23225-EEA3-454C-86B3-FCC9EBB78AEC}" destId="{464D0270-7638-4398-88CF-4240EF26F332}" srcOrd="0" destOrd="0" presId="urn:microsoft.com/office/officeart/2005/8/layout/hierarchy1"/>
    <dgm:cxn modelId="{A3573C99-4BAB-4EBC-9760-C6E286A2785B}" type="presParOf" srcId="{464D0270-7638-4398-88CF-4240EF26F332}" destId="{A103F091-7822-4655-9EB9-36FC1606C4D9}" srcOrd="0" destOrd="0" presId="urn:microsoft.com/office/officeart/2005/8/layout/hierarchy1"/>
    <dgm:cxn modelId="{FF3CB2B5-4988-44D6-94A8-ADDACEE6095E}" type="presParOf" srcId="{464D0270-7638-4398-88CF-4240EF26F332}" destId="{18E3E84B-3499-41BF-888B-82E701C54AA8}" srcOrd="1" destOrd="0" presId="urn:microsoft.com/office/officeart/2005/8/layout/hierarchy1"/>
    <dgm:cxn modelId="{455FFC4C-5808-4117-BAF3-DFD1AF23D373}" type="presParOf" srcId="{4AA23225-EEA3-454C-86B3-FCC9EBB78AEC}" destId="{8FF5568A-AE28-4857-97BF-C8E298F4E6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937AF-3477-4CAB-AF48-4335A06EFDE9}">
      <dsp:nvSpPr>
        <dsp:cNvPr id="0" name=""/>
        <dsp:cNvSpPr/>
      </dsp:nvSpPr>
      <dsp:spPr>
        <a:xfrm>
          <a:off x="831864" y="1397"/>
          <a:ext cx="3884827" cy="2466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92EB50-C6FA-442B-B9EA-52E46A32F100}">
      <dsp:nvSpPr>
        <dsp:cNvPr id="0" name=""/>
        <dsp:cNvSpPr/>
      </dsp:nvSpPr>
      <dsp:spPr>
        <a:xfrm>
          <a:off x="1263511" y="411462"/>
          <a:ext cx="3884827" cy="2466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We are here to support you always.</a:t>
          </a:r>
        </a:p>
      </dsp:txBody>
      <dsp:txXfrm>
        <a:off x="1335763" y="483714"/>
        <a:ext cx="3740323" cy="2322361"/>
      </dsp:txXfrm>
    </dsp:sp>
    <dsp:sp modelId="{A103F091-7822-4655-9EB9-36FC1606C4D9}">
      <dsp:nvSpPr>
        <dsp:cNvPr id="0" name=""/>
        <dsp:cNvSpPr/>
      </dsp:nvSpPr>
      <dsp:spPr>
        <a:xfrm>
          <a:off x="5579986" y="1397"/>
          <a:ext cx="3884827" cy="24668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8E3E84B-3499-41BF-888B-82E701C54AA8}">
      <dsp:nvSpPr>
        <dsp:cNvPr id="0" name=""/>
        <dsp:cNvSpPr/>
      </dsp:nvSpPr>
      <dsp:spPr>
        <a:xfrm>
          <a:off x="6011633" y="411462"/>
          <a:ext cx="3884827" cy="2466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Who do we need to remove from Tier?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 will attend RTI meetings and will be meeting with you Next week to help get RTI corrected for ESOL students</a:t>
          </a:r>
        </a:p>
      </dsp:txBody>
      <dsp:txXfrm>
        <a:off x="6083885" y="483714"/>
        <a:ext cx="3740323" cy="2322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October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0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October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3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9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1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8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3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October 26,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October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49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nish4kiddos.com/multicultural-classro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ft.vanderbilt.edu/2012/09/grading-workshop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-educ.com/la-pedagogie-differenciee-expliquee-pour-les-enseignant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heninger.blogspot.com/2016/05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heninger.blogspot.com/2016/05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35C5297-7623-44A6-B13A-4424C8257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6E46BD-1D93-4B75-A1AD-F8DCF32C3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3AF2E-4617-4974-8541-667A4EFBD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728663"/>
            <a:ext cx="5015638" cy="27957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 b="1" dirty="0"/>
              <a:t>RTI, Grading, and other important information for ESOL Students</a:t>
            </a:r>
            <a:br>
              <a:rPr lang="en-US" sz="3900" b="1" dirty="0"/>
            </a:br>
            <a:r>
              <a:rPr lang="en-US" sz="3900" b="1" dirty="0"/>
              <a:t>2021-2022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ECD14-B4CE-4E40-8569-8A39F027E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r>
              <a:rPr lang="en-US" dirty="0"/>
              <a:t>Catherine and Amy</a:t>
            </a:r>
          </a:p>
          <a:p>
            <a:r>
              <a:rPr lang="en-US" dirty="0"/>
              <a:t>Acworth Elementary</a:t>
            </a:r>
          </a:p>
          <a:p>
            <a:r>
              <a:rPr lang="en-US" dirty="0"/>
              <a:t>October 2021</a:t>
            </a:r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9B6430A-A1C1-4ABB-954B-DA99CA3789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65" r="6377" b="1"/>
          <a:stretch/>
        </p:blipFill>
        <p:spPr>
          <a:xfrm>
            <a:off x="647479" y="882748"/>
            <a:ext cx="5136159" cy="5061417"/>
          </a:xfrm>
          <a:custGeom>
            <a:avLst/>
            <a:gdLst/>
            <a:ahLst/>
            <a:cxnLst/>
            <a:rect l="l" t="t" r="r" b="b"/>
            <a:pathLst>
              <a:path w="5437859" h="5358727">
                <a:moveTo>
                  <a:pt x="2442245" y="12"/>
                </a:moveTo>
                <a:cubicBezTo>
                  <a:pt x="2708249" y="-1139"/>
                  <a:pt x="3417096" y="86121"/>
                  <a:pt x="3772502" y="222641"/>
                </a:cubicBezTo>
                <a:cubicBezTo>
                  <a:pt x="4178135" y="378663"/>
                  <a:pt x="4516888" y="502516"/>
                  <a:pt x="4794198" y="943240"/>
                </a:cubicBezTo>
                <a:cubicBezTo>
                  <a:pt x="5070964" y="1383427"/>
                  <a:pt x="5480948" y="2332430"/>
                  <a:pt x="5434186" y="2864301"/>
                </a:cubicBezTo>
                <a:cubicBezTo>
                  <a:pt x="5387424" y="3395099"/>
                  <a:pt x="5199832" y="3941446"/>
                  <a:pt x="4762661" y="4378953"/>
                </a:cubicBezTo>
                <a:cubicBezTo>
                  <a:pt x="4309722" y="4878654"/>
                  <a:pt x="3935081" y="5128505"/>
                  <a:pt x="3497910" y="5222333"/>
                </a:cubicBezTo>
                <a:cubicBezTo>
                  <a:pt x="3184713" y="5265762"/>
                  <a:pt x="2870973" y="5385861"/>
                  <a:pt x="2557776" y="5353156"/>
                </a:cubicBezTo>
                <a:cubicBezTo>
                  <a:pt x="2244579" y="5320450"/>
                  <a:pt x="1751402" y="5242707"/>
                  <a:pt x="1374043" y="5019128"/>
                </a:cubicBezTo>
                <a:cubicBezTo>
                  <a:pt x="1108696" y="4831472"/>
                  <a:pt x="796586" y="4519963"/>
                  <a:pt x="483933" y="4019189"/>
                </a:cubicBezTo>
                <a:cubicBezTo>
                  <a:pt x="171824" y="3582755"/>
                  <a:pt x="0" y="3082518"/>
                  <a:pt x="0" y="2536171"/>
                </a:cubicBezTo>
                <a:cubicBezTo>
                  <a:pt x="0" y="2411246"/>
                  <a:pt x="296885" y="1177542"/>
                  <a:pt x="749280" y="771132"/>
                </a:cubicBezTo>
                <a:cubicBezTo>
                  <a:pt x="1202764" y="365259"/>
                  <a:pt x="1858520" y="99860"/>
                  <a:pt x="2357678" y="6032"/>
                </a:cubicBezTo>
                <a:cubicBezTo>
                  <a:pt x="2375281" y="2145"/>
                  <a:pt x="2404244" y="176"/>
                  <a:pt x="2442245" y="1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8405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133437-BFEB-412D-978C-59379BF57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19851-30E4-4D4E-B3D8-F51D4AAE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006" y="619200"/>
            <a:ext cx="8831988" cy="681586"/>
          </a:xfrm>
        </p:spPr>
        <p:txBody>
          <a:bodyPr vert="horz" wrap="square" lIns="0" tIns="0" rIns="0" bIns="0" rtlCol="0" anchor="t" anchorCtr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7300" dirty="0">
                <a:solidFill>
                  <a:srgbClr val="D8C9DF"/>
                </a:solidFill>
              </a:rPr>
              <a:t>Any Questions</a:t>
            </a:r>
            <a:br>
              <a:rPr lang="en-US" sz="2200" dirty="0"/>
            </a:br>
            <a:endParaRPr lang="en-US" sz="22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98907C4-FC8B-4436-8D59-610E37361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9400" y="406270"/>
            <a:ext cx="684878" cy="1449344"/>
            <a:chOff x="643527" y="1187494"/>
            <a:chExt cx="1434178" cy="3035022"/>
          </a:xfrm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id="{F2DAC1FA-67FB-485E-99AD-1D35808FAD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id="{80135264-D47B-4DA1-B607-272AC7552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5">
              <a:extLst>
                <a:ext uri="{FF2B5EF4-FFF2-40B4-BE49-F238E27FC236}">
                  <a16:creationId xmlns:a16="http://schemas.microsoft.com/office/drawing/2014/main" id="{7E6A5C45-96C1-4BE7-BEF8-CD041B512D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9D18AC-8DBF-44B9-B251-652985A6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5208" y="268792"/>
            <a:ext cx="632305" cy="1606552"/>
            <a:chOff x="10224385" y="954724"/>
            <a:chExt cx="1324087" cy="3364228"/>
          </a:xfrm>
        </p:grpSpPr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4B04572D-211A-45E4-9FCC-BDF978842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03D89CFC-3412-4CF0-BCB9-14BA1B201D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27B2BC09-FADA-48B1-ABBF-D28310E5A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D277D65C-DA10-481D-B5A1-7DB78CF63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589984"/>
            <a:ext cx="12180637" cy="4268018"/>
          </a:xfrm>
          <a:custGeom>
            <a:avLst/>
            <a:gdLst>
              <a:gd name="connsiteX0" fmla="*/ 9245089 w 12180637"/>
              <a:gd name="connsiteY0" fmla="*/ 0 h 4483555"/>
              <a:gd name="connsiteX1" fmla="*/ 10751325 w 12180637"/>
              <a:gd name="connsiteY1" fmla="*/ 78622 h 4483555"/>
              <a:gd name="connsiteX2" fmla="*/ 11353161 w 12180637"/>
              <a:gd name="connsiteY2" fmla="*/ 66474 h 4483555"/>
              <a:gd name="connsiteX3" fmla="*/ 12085768 w 12180637"/>
              <a:gd name="connsiteY3" fmla="*/ 51687 h 4483555"/>
              <a:gd name="connsiteX4" fmla="*/ 12180637 w 12180637"/>
              <a:gd name="connsiteY4" fmla="*/ 49772 h 4483555"/>
              <a:gd name="connsiteX5" fmla="*/ 12180637 w 12180637"/>
              <a:gd name="connsiteY5" fmla="*/ 4483555 h 4483555"/>
              <a:gd name="connsiteX6" fmla="*/ 0 w 12180637"/>
              <a:gd name="connsiteY6" fmla="*/ 4483555 h 4483555"/>
              <a:gd name="connsiteX7" fmla="*/ 0 w 12180637"/>
              <a:gd name="connsiteY7" fmla="*/ 109941 h 4483555"/>
              <a:gd name="connsiteX8" fmla="*/ 60108 w 12180637"/>
              <a:gd name="connsiteY8" fmla="*/ 112355 h 4483555"/>
              <a:gd name="connsiteX9" fmla="*/ 1270760 w 12180637"/>
              <a:gd name="connsiteY9" fmla="*/ 160955 h 4483555"/>
              <a:gd name="connsiteX10" fmla="*/ 2474433 w 12180637"/>
              <a:gd name="connsiteY10" fmla="*/ 136660 h 4483555"/>
              <a:gd name="connsiteX11" fmla="*/ 3226727 w 12180637"/>
              <a:gd name="connsiteY11" fmla="*/ 121475 h 4483555"/>
              <a:gd name="connsiteX12" fmla="*/ 3979023 w 12180637"/>
              <a:gd name="connsiteY12" fmla="*/ 106291 h 4483555"/>
              <a:gd name="connsiteX13" fmla="*/ 9245089 w 12180637"/>
              <a:gd name="connsiteY13" fmla="*/ 0 h 4483555"/>
              <a:gd name="connsiteX0" fmla="*/ 9245089 w 12180637"/>
              <a:gd name="connsiteY0" fmla="*/ 0 h 4483555"/>
              <a:gd name="connsiteX1" fmla="*/ 10751325 w 12180637"/>
              <a:gd name="connsiteY1" fmla="*/ 78622 h 4483555"/>
              <a:gd name="connsiteX2" fmla="*/ 11353161 w 12180637"/>
              <a:gd name="connsiteY2" fmla="*/ 66474 h 4483555"/>
              <a:gd name="connsiteX3" fmla="*/ 12085768 w 12180637"/>
              <a:gd name="connsiteY3" fmla="*/ 51687 h 4483555"/>
              <a:gd name="connsiteX4" fmla="*/ 12180637 w 12180637"/>
              <a:gd name="connsiteY4" fmla="*/ 49772 h 4483555"/>
              <a:gd name="connsiteX5" fmla="*/ 12180637 w 12180637"/>
              <a:gd name="connsiteY5" fmla="*/ 4483555 h 4483555"/>
              <a:gd name="connsiteX6" fmla="*/ 0 w 12180637"/>
              <a:gd name="connsiteY6" fmla="*/ 4483555 h 4483555"/>
              <a:gd name="connsiteX7" fmla="*/ 0 w 12180637"/>
              <a:gd name="connsiteY7" fmla="*/ 109941 h 4483555"/>
              <a:gd name="connsiteX8" fmla="*/ 60108 w 12180637"/>
              <a:gd name="connsiteY8" fmla="*/ 112355 h 4483555"/>
              <a:gd name="connsiteX9" fmla="*/ 1270760 w 12180637"/>
              <a:gd name="connsiteY9" fmla="*/ 160955 h 4483555"/>
              <a:gd name="connsiteX10" fmla="*/ 2474433 w 12180637"/>
              <a:gd name="connsiteY10" fmla="*/ 136660 h 4483555"/>
              <a:gd name="connsiteX11" fmla="*/ 3226727 w 12180637"/>
              <a:gd name="connsiteY11" fmla="*/ 121475 h 4483555"/>
              <a:gd name="connsiteX12" fmla="*/ 3979023 w 12180637"/>
              <a:gd name="connsiteY12" fmla="*/ 106291 h 4483555"/>
              <a:gd name="connsiteX13" fmla="*/ 9245089 w 12180637"/>
              <a:gd name="connsiteY13" fmla="*/ 0 h 4483555"/>
              <a:gd name="connsiteX0" fmla="*/ 9245089 w 12180637"/>
              <a:gd name="connsiteY0" fmla="*/ 0 h 4483555"/>
              <a:gd name="connsiteX1" fmla="*/ 10751325 w 12180637"/>
              <a:gd name="connsiteY1" fmla="*/ 78622 h 4483555"/>
              <a:gd name="connsiteX2" fmla="*/ 11353161 w 12180637"/>
              <a:gd name="connsiteY2" fmla="*/ 66474 h 4483555"/>
              <a:gd name="connsiteX3" fmla="*/ 12085768 w 12180637"/>
              <a:gd name="connsiteY3" fmla="*/ 51687 h 4483555"/>
              <a:gd name="connsiteX4" fmla="*/ 12180637 w 12180637"/>
              <a:gd name="connsiteY4" fmla="*/ 49772 h 4483555"/>
              <a:gd name="connsiteX5" fmla="*/ 12180637 w 12180637"/>
              <a:gd name="connsiteY5" fmla="*/ 4483555 h 4483555"/>
              <a:gd name="connsiteX6" fmla="*/ 0 w 12180637"/>
              <a:gd name="connsiteY6" fmla="*/ 4483555 h 4483555"/>
              <a:gd name="connsiteX7" fmla="*/ 0 w 12180637"/>
              <a:gd name="connsiteY7" fmla="*/ 109941 h 4483555"/>
              <a:gd name="connsiteX8" fmla="*/ 60108 w 12180637"/>
              <a:gd name="connsiteY8" fmla="*/ 112355 h 4483555"/>
              <a:gd name="connsiteX9" fmla="*/ 2474433 w 12180637"/>
              <a:gd name="connsiteY9" fmla="*/ 136660 h 4483555"/>
              <a:gd name="connsiteX10" fmla="*/ 3226727 w 12180637"/>
              <a:gd name="connsiteY10" fmla="*/ 121475 h 4483555"/>
              <a:gd name="connsiteX11" fmla="*/ 3979023 w 12180637"/>
              <a:gd name="connsiteY11" fmla="*/ 106291 h 4483555"/>
              <a:gd name="connsiteX12" fmla="*/ 9245089 w 12180637"/>
              <a:gd name="connsiteY12" fmla="*/ 0 h 4483555"/>
              <a:gd name="connsiteX0" fmla="*/ 9245089 w 12180637"/>
              <a:gd name="connsiteY0" fmla="*/ 0 h 4483555"/>
              <a:gd name="connsiteX1" fmla="*/ 10751325 w 12180637"/>
              <a:gd name="connsiteY1" fmla="*/ 78622 h 4483555"/>
              <a:gd name="connsiteX2" fmla="*/ 11353161 w 12180637"/>
              <a:gd name="connsiteY2" fmla="*/ 66474 h 4483555"/>
              <a:gd name="connsiteX3" fmla="*/ 12085768 w 12180637"/>
              <a:gd name="connsiteY3" fmla="*/ 51687 h 4483555"/>
              <a:gd name="connsiteX4" fmla="*/ 12180637 w 12180637"/>
              <a:gd name="connsiteY4" fmla="*/ 49772 h 4483555"/>
              <a:gd name="connsiteX5" fmla="*/ 12180637 w 12180637"/>
              <a:gd name="connsiteY5" fmla="*/ 4483555 h 4483555"/>
              <a:gd name="connsiteX6" fmla="*/ 0 w 12180637"/>
              <a:gd name="connsiteY6" fmla="*/ 4483555 h 4483555"/>
              <a:gd name="connsiteX7" fmla="*/ 0 w 12180637"/>
              <a:gd name="connsiteY7" fmla="*/ 109941 h 4483555"/>
              <a:gd name="connsiteX8" fmla="*/ 60108 w 12180637"/>
              <a:gd name="connsiteY8" fmla="*/ 112355 h 4483555"/>
              <a:gd name="connsiteX9" fmla="*/ 1944662 w 12180637"/>
              <a:gd name="connsiteY9" fmla="*/ 98823 h 4483555"/>
              <a:gd name="connsiteX10" fmla="*/ 3226727 w 12180637"/>
              <a:gd name="connsiteY10" fmla="*/ 121475 h 4483555"/>
              <a:gd name="connsiteX11" fmla="*/ 3979023 w 12180637"/>
              <a:gd name="connsiteY11" fmla="*/ 106291 h 4483555"/>
              <a:gd name="connsiteX12" fmla="*/ 9245089 w 12180637"/>
              <a:gd name="connsiteY12" fmla="*/ 0 h 4483555"/>
              <a:gd name="connsiteX0" fmla="*/ 9245089 w 12180637"/>
              <a:gd name="connsiteY0" fmla="*/ 0 h 4483555"/>
              <a:gd name="connsiteX1" fmla="*/ 10751325 w 12180637"/>
              <a:gd name="connsiteY1" fmla="*/ 78622 h 4483555"/>
              <a:gd name="connsiteX2" fmla="*/ 11353161 w 12180637"/>
              <a:gd name="connsiteY2" fmla="*/ 66474 h 4483555"/>
              <a:gd name="connsiteX3" fmla="*/ 12085768 w 12180637"/>
              <a:gd name="connsiteY3" fmla="*/ 51687 h 4483555"/>
              <a:gd name="connsiteX4" fmla="*/ 12180637 w 12180637"/>
              <a:gd name="connsiteY4" fmla="*/ 49772 h 4483555"/>
              <a:gd name="connsiteX5" fmla="*/ 12180637 w 12180637"/>
              <a:gd name="connsiteY5" fmla="*/ 4483555 h 4483555"/>
              <a:gd name="connsiteX6" fmla="*/ 0 w 12180637"/>
              <a:gd name="connsiteY6" fmla="*/ 4483555 h 4483555"/>
              <a:gd name="connsiteX7" fmla="*/ 0 w 12180637"/>
              <a:gd name="connsiteY7" fmla="*/ 109941 h 4483555"/>
              <a:gd name="connsiteX8" fmla="*/ 60108 w 12180637"/>
              <a:gd name="connsiteY8" fmla="*/ 112355 h 4483555"/>
              <a:gd name="connsiteX9" fmla="*/ 1944662 w 12180637"/>
              <a:gd name="connsiteY9" fmla="*/ 98823 h 4483555"/>
              <a:gd name="connsiteX10" fmla="*/ 3226727 w 12180637"/>
              <a:gd name="connsiteY10" fmla="*/ 121475 h 4483555"/>
              <a:gd name="connsiteX11" fmla="*/ 5089365 w 12180637"/>
              <a:gd name="connsiteY11" fmla="*/ 38184 h 4483555"/>
              <a:gd name="connsiteX12" fmla="*/ 9245089 w 12180637"/>
              <a:gd name="connsiteY12" fmla="*/ 0 h 4483555"/>
              <a:gd name="connsiteX0" fmla="*/ 9245089 w 12180637"/>
              <a:gd name="connsiteY0" fmla="*/ 8084 h 4491639"/>
              <a:gd name="connsiteX1" fmla="*/ 10751325 w 12180637"/>
              <a:gd name="connsiteY1" fmla="*/ 86706 h 4491639"/>
              <a:gd name="connsiteX2" fmla="*/ 11353161 w 12180637"/>
              <a:gd name="connsiteY2" fmla="*/ 74558 h 4491639"/>
              <a:gd name="connsiteX3" fmla="*/ 12085768 w 12180637"/>
              <a:gd name="connsiteY3" fmla="*/ 59771 h 4491639"/>
              <a:gd name="connsiteX4" fmla="*/ 12180637 w 12180637"/>
              <a:gd name="connsiteY4" fmla="*/ 57856 h 4491639"/>
              <a:gd name="connsiteX5" fmla="*/ 12180637 w 12180637"/>
              <a:gd name="connsiteY5" fmla="*/ 4491639 h 4491639"/>
              <a:gd name="connsiteX6" fmla="*/ 0 w 12180637"/>
              <a:gd name="connsiteY6" fmla="*/ 4491639 h 4491639"/>
              <a:gd name="connsiteX7" fmla="*/ 0 w 12180637"/>
              <a:gd name="connsiteY7" fmla="*/ 118025 h 4491639"/>
              <a:gd name="connsiteX8" fmla="*/ 60108 w 12180637"/>
              <a:gd name="connsiteY8" fmla="*/ 120439 h 4491639"/>
              <a:gd name="connsiteX9" fmla="*/ 1944662 w 12180637"/>
              <a:gd name="connsiteY9" fmla="*/ 106907 h 4491639"/>
              <a:gd name="connsiteX10" fmla="*/ 3226727 w 12180637"/>
              <a:gd name="connsiteY10" fmla="*/ 129559 h 4491639"/>
              <a:gd name="connsiteX11" fmla="*/ 5089365 w 12180637"/>
              <a:gd name="connsiteY11" fmla="*/ 46268 h 4491639"/>
              <a:gd name="connsiteX12" fmla="*/ 9245089 w 12180637"/>
              <a:gd name="connsiteY12" fmla="*/ 8084 h 4491639"/>
              <a:gd name="connsiteX0" fmla="*/ 9027375 w 12180637"/>
              <a:gd name="connsiteY0" fmla="*/ 37489 h 4452936"/>
              <a:gd name="connsiteX1" fmla="*/ 10751325 w 12180637"/>
              <a:gd name="connsiteY1" fmla="*/ 48003 h 4452936"/>
              <a:gd name="connsiteX2" fmla="*/ 11353161 w 12180637"/>
              <a:gd name="connsiteY2" fmla="*/ 35855 h 4452936"/>
              <a:gd name="connsiteX3" fmla="*/ 12085768 w 12180637"/>
              <a:gd name="connsiteY3" fmla="*/ 21068 h 4452936"/>
              <a:gd name="connsiteX4" fmla="*/ 12180637 w 12180637"/>
              <a:gd name="connsiteY4" fmla="*/ 19153 h 4452936"/>
              <a:gd name="connsiteX5" fmla="*/ 12180637 w 12180637"/>
              <a:gd name="connsiteY5" fmla="*/ 4452936 h 4452936"/>
              <a:gd name="connsiteX6" fmla="*/ 0 w 12180637"/>
              <a:gd name="connsiteY6" fmla="*/ 4452936 h 4452936"/>
              <a:gd name="connsiteX7" fmla="*/ 0 w 12180637"/>
              <a:gd name="connsiteY7" fmla="*/ 79322 h 4452936"/>
              <a:gd name="connsiteX8" fmla="*/ 60108 w 12180637"/>
              <a:gd name="connsiteY8" fmla="*/ 81736 h 4452936"/>
              <a:gd name="connsiteX9" fmla="*/ 1944662 w 12180637"/>
              <a:gd name="connsiteY9" fmla="*/ 68204 h 4452936"/>
              <a:gd name="connsiteX10" fmla="*/ 3226727 w 12180637"/>
              <a:gd name="connsiteY10" fmla="*/ 90856 h 4452936"/>
              <a:gd name="connsiteX11" fmla="*/ 5089365 w 12180637"/>
              <a:gd name="connsiteY11" fmla="*/ 7565 h 4452936"/>
              <a:gd name="connsiteX12" fmla="*/ 9027375 w 12180637"/>
              <a:gd name="connsiteY12" fmla="*/ 37489 h 4452936"/>
              <a:gd name="connsiteX0" fmla="*/ 9027375 w 12180637"/>
              <a:gd name="connsiteY0" fmla="*/ 67310 h 4482757"/>
              <a:gd name="connsiteX1" fmla="*/ 10751325 w 12180637"/>
              <a:gd name="connsiteY1" fmla="*/ 77824 h 4482757"/>
              <a:gd name="connsiteX2" fmla="*/ 11353161 w 12180637"/>
              <a:gd name="connsiteY2" fmla="*/ 65676 h 4482757"/>
              <a:gd name="connsiteX3" fmla="*/ 11360054 w 12180637"/>
              <a:gd name="connsiteY3" fmla="*/ 1004384 h 4482757"/>
              <a:gd name="connsiteX4" fmla="*/ 12180637 w 12180637"/>
              <a:gd name="connsiteY4" fmla="*/ 48974 h 4482757"/>
              <a:gd name="connsiteX5" fmla="*/ 12180637 w 12180637"/>
              <a:gd name="connsiteY5" fmla="*/ 4482757 h 4482757"/>
              <a:gd name="connsiteX6" fmla="*/ 0 w 12180637"/>
              <a:gd name="connsiteY6" fmla="*/ 4482757 h 4482757"/>
              <a:gd name="connsiteX7" fmla="*/ 0 w 12180637"/>
              <a:gd name="connsiteY7" fmla="*/ 109143 h 4482757"/>
              <a:gd name="connsiteX8" fmla="*/ 60108 w 12180637"/>
              <a:gd name="connsiteY8" fmla="*/ 111557 h 4482757"/>
              <a:gd name="connsiteX9" fmla="*/ 1944662 w 12180637"/>
              <a:gd name="connsiteY9" fmla="*/ 98025 h 4482757"/>
              <a:gd name="connsiteX10" fmla="*/ 3226727 w 12180637"/>
              <a:gd name="connsiteY10" fmla="*/ 120677 h 4482757"/>
              <a:gd name="connsiteX11" fmla="*/ 5089365 w 12180637"/>
              <a:gd name="connsiteY11" fmla="*/ 37386 h 4482757"/>
              <a:gd name="connsiteX12" fmla="*/ 9027375 w 12180637"/>
              <a:gd name="connsiteY12" fmla="*/ 67310 h 4482757"/>
              <a:gd name="connsiteX0" fmla="*/ 9027375 w 12180637"/>
              <a:gd name="connsiteY0" fmla="*/ 342299 h 4757746"/>
              <a:gd name="connsiteX1" fmla="*/ 10751325 w 12180637"/>
              <a:gd name="connsiteY1" fmla="*/ 352813 h 4757746"/>
              <a:gd name="connsiteX2" fmla="*/ 11353161 w 12180637"/>
              <a:gd name="connsiteY2" fmla="*/ 340665 h 4757746"/>
              <a:gd name="connsiteX3" fmla="*/ 12180637 w 12180637"/>
              <a:gd name="connsiteY3" fmla="*/ 323963 h 4757746"/>
              <a:gd name="connsiteX4" fmla="*/ 12180637 w 12180637"/>
              <a:gd name="connsiteY4" fmla="*/ 4757746 h 4757746"/>
              <a:gd name="connsiteX5" fmla="*/ 0 w 12180637"/>
              <a:gd name="connsiteY5" fmla="*/ 4757746 h 4757746"/>
              <a:gd name="connsiteX6" fmla="*/ 0 w 12180637"/>
              <a:gd name="connsiteY6" fmla="*/ 384132 h 4757746"/>
              <a:gd name="connsiteX7" fmla="*/ 60108 w 12180637"/>
              <a:gd name="connsiteY7" fmla="*/ 386546 h 4757746"/>
              <a:gd name="connsiteX8" fmla="*/ 1944662 w 12180637"/>
              <a:gd name="connsiteY8" fmla="*/ 373014 h 4757746"/>
              <a:gd name="connsiteX9" fmla="*/ 3226727 w 12180637"/>
              <a:gd name="connsiteY9" fmla="*/ 395666 h 4757746"/>
              <a:gd name="connsiteX10" fmla="*/ 5089365 w 12180637"/>
              <a:gd name="connsiteY10" fmla="*/ 312375 h 4757746"/>
              <a:gd name="connsiteX11" fmla="*/ 9027375 w 12180637"/>
              <a:gd name="connsiteY11" fmla="*/ 342299 h 4757746"/>
              <a:gd name="connsiteX0" fmla="*/ 9027375 w 12180637"/>
              <a:gd name="connsiteY0" fmla="*/ 337966 h 4753413"/>
              <a:gd name="connsiteX1" fmla="*/ 10751325 w 12180637"/>
              <a:gd name="connsiteY1" fmla="*/ 348480 h 4753413"/>
              <a:gd name="connsiteX2" fmla="*/ 12180637 w 12180637"/>
              <a:gd name="connsiteY2" fmla="*/ 319630 h 4753413"/>
              <a:gd name="connsiteX3" fmla="*/ 12180637 w 12180637"/>
              <a:gd name="connsiteY3" fmla="*/ 4753413 h 4753413"/>
              <a:gd name="connsiteX4" fmla="*/ 0 w 12180637"/>
              <a:gd name="connsiteY4" fmla="*/ 4753413 h 4753413"/>
              <a:gd name="connsiteX5" fmla="*/ 0 w 12180637"/>
              <a:gd name="connsiteY5" fmla="*/ 379799 h 4753413"/>
              <a:gd name="connsiteX6" fmla="*/ 60108 w 12180637"/>
              <a:gd name="connsiteY6" fmla="*/ 382213 h 4753413"/>
              <a:gd name="connsiteX7" fmla="*/ 1944662 w 12180637"/>
              <a:gd name="connsiteY7" fmla="*/ 368681 h 4753413"/>
              <a:gd name="connsiteX8" fmla="*/ 3226727 w 12180637"/>
              <a:gd name="connsiteY8" fmla="*/ 391333 h 4753413"/>
              <a:gd name="connsiteX9" fmla="*/ 5089365 w 12180637"/>
              <a:gd name="connsiteY9" fmla="*/ 308042 h 4753413"/>
              <a:gd name="connsiteX10" fmla="*/ 9027375 w 12180637"/>
              <a:gd name="connsiteY10" fmla="*/ 337966 h 4753413"/>
              <a:gd name="connsiteX0" fmla="*/ 9027375 w 12180637"/>
              <a:gd name="connsiteY0" fmla="*/ 37489 h 4452936"/>
              <a:gd name="connsiteX1" fmla="*/ 10751325 w 12180637"/>
              <a:gd name="connsiteY1" fmla="*/ 48003 h 4452936"/>
              <a:gd name="connsiteX2" fmla="*/ 12180637 w 12180637"/>
              <a:gd name="connsiteY2" fmla="*/ 19153 h 4452936"/>
              <a:gd name="connsiteX3" fmla="*/ 12180637 w 12180637"/>
              <a:gd name="connsiteY3" fmla="*/ 4452936 h 4452936"/>
              <a:gd name="connsiteX4" fmla="*/ 0 w 12180637"/>
              <a:gd name="connsiteY4" fmla="*/ 4452936 h 4452936"/>
              <a:gd name="connsiteX5" fmla="*/ 0 w 12180637"/>
              <a:gd name="connsiteY5" fmla="*/ 79322 h 4452936"/>
              <a:gd name="connsiteX6" fmla="*/ 60108 w 12180637"/>
              <a:gd name="connsiteY6" fmla="*/ 81736 h 4452936"/>
              <a:gd name="connsiteX7" fmla="*/ 1944662 w 12180637"/>
              <a:gd name="connsiteY7" fmla="*/ 68204 h 4452936"/>
              <a:gd name="connsiteX8" fmla="*/ 3226727 w 12180637"/>
              <a:gd name="connsiteY8" fmla="*/ 90856 h 4452936"/>
              <a:gd name="connsiteX9" fmla="*/ 5089365 w 12180637"/>
              <a:gd name="connsiteY9" fmla="*/ 7565 h 4452936"/>
              <a:gd name="connsiteX10" fmla="*/ 9027375 w 12180637"/>
              <a:gd name="connsiteY10" fmla="*/ 37489 h 4452936"/>
              <a:gd name="connsiteX0" fmla="*/ 9027375 w 12180637"/>
              <a:gd name="connsiteY0" fmla="*/ 35052 h 4450499"/>
              <a:gd name="connsiteX1" fmla="*/ 10540868 w 12180637"/>
              <a:gd name="connsiteY1" fmla="*/ 30432 h 4450499"/>
              <a:gd name="connsiteX2" fmla="*/ 12180637 w 12180637"/>
              <a:gd name="connsiteY2" fmla="*/ 16716 h 4450499"/>
              <a:gd name="connsiteX3" fmla="*/ 12180637 w 12180637"/>
              <a:gd name="connsiteY3" fmla="*/ 4450499 h 4450499"/>
              <a:gd name="connsiteX4" fmla="*/ 0 w 12180637"/>
              <a:gd name="connsiteY4" fmla="*/ 4450499 h 4450499"/>
              <a:gd name="connsiteX5" fmla="*/ 0 w 12180637"/>
              <a:gd name="connsiteY5" fmla="*/ 76885 h 4450499"/>
              <a:gd name="connsiteX6" fmla="*/ 60108 w 12180637"/>
              <a:gd name="connsiteY6" fmla="*/ 79299 h 4450499"/>
              <a:gd name="connsiteX7" fmla="*/ 1944662 w 12180637"/>
              <a:gd name="connsiteY7" fmla="*/ 65767 h 4450499"/>
              <a:gd name="connsiteX8" fmla="*/ 3226727 w 12180637"/>
              <a:gd name="connsiteY8" fmla="*/ 88419 h 4450499"/>
              <a:gd name="connsiteX9" fmla="*/ 5089365 w 12180637"/>
              <a:gd name="connsiteY9" fmla="*/ 5128 h 4450499"/>
              <a:gd name="connsiteX10" fmla="*/ 9027375 w 12180637"/>
              <a:gd name="connsiteY10" fmla="*/ 35052 h 445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80637" h="4450499">
                <a:moveTo>
                  <a:pt x="9027375" y="35052"/>
                </a:moveTo>
                <a:lnTo>
                  <a:pt x="10540868" y="30432"/>
                </a:lnTo>
                <a:cubicBezTo>
                  <a:pt x="11066412" y="27376"/>
                  <a:pt x="11405389" y="-13668"/>
                  <a:pt x="12180637" y="16716"/>
                </a:cubicBezTo>
                <a:lnTo>
                  <a:pt x="12180637" y="4450499"/>
                </a:lnTo>
                <a:lnTo>
                  <a:pt x="0" y="4450499"/>
                </a:lnTo>
                <a:lnTo>
                  <a:pt x="0" y="76885"/>
                </a:lnTo>
                <a:lnTo>
                  <a:pt x="60108" y="79299"/>
                </a:lnTo>
                <a:lnTo>
                  <a:pt x="1944662" y="65767"/>
                </a:lnTo>
                <a:cubicBezTo>
                  <a:pt x="2472432" y="67287"/>
                  <a:pt x="2975962" y="93481"/>
                  <a:pt x="3226727" y="88419"/>
                </a:cubicBezTo>
                <a:lnTo>
                  <a:pt x="5089365" y="5128"/>
                </a:lnTo>
                <a:cubicBezTo>
                  <a:pt x="6092425" y="-15118"/>
                  <a:pt x="8118791" y="30835"/>
                  <a:pt x="9027375" y="35052"/>
                </a:cubicBez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0971DF-8C72-426A-B044-174E39DBB8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6853260"/>
              </p:ext>
            </p:extLst>
          </p:nvPr>
        </p:nvGraphicFramePr>
        <p:xfrm>
          <a:off x="720725" y="3249612"/>
          <a:ext cx="10728325" cy="287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93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6AC1EB-B829-4364-8499-E0E869EA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A37A2-C7FA-4D89-AF85-407817320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80EBC-8CEC-4928-858E-E5AAD602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314" y="542400"/>
            <a:ext cx="3661500" cy="1819201"/>
          </a:xfrm>
        </p:spPr>
        <p:txBody>
          <a:bodyPr vert="horz" wrap="square" lIns="0" tIns="0" rIns="0" bIns="0" rtlCol="0" anchor="t" anchorCtr="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/>
              <a:t>Cobb County ESOL Guidelines for Grading English Learners</a:t>
            </a:r>
          </a:p>
        </p:txBody>
      </p:sp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619AB128-3237-4427-9E3A-D6044DD3E0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6477"/>
          <a:stretch/>
        </p:blipFill>
        <p:spPr>
          <a:xfrm>
            <a:off x="648000" y="2636621"/>
            <a:ext cx="3250128" cy="3292737"/>
          </a:xfrm>
          <a:custGeom>
            <a:avLst/>
            <a:gdLst/>
            <a:ahLst/>
            <a:cxnLst/>
            <a:rect l="l" t="t" r="r" b="b"/>
            <a:pathLst>
              <a:path w="3250128" h="3292737">
                <a:moveTo>
                  <a:pt x="1512795" y="8"/>
                </a:moveTo>
                <a:cubicBezTo>
                  <a:pt x="1537825" y="105"/>
                  <a:pt x="1559931" y="1205"/>
                  <a:pt x="1578253" y="3179"/>
                </a:cubicBezTo>
                <a:lnTo>
                  <a:pt x="2018318" y="50876"/>
                </a:lnTo>
                <a:cubicBezTo>
                  <a:pt x="2266951" y="79824"/>
                  <a:pt x="2496734" y="194298"/>
                  <a:pt x="2630313" y="308772"/>
                </a:cubicBezTo>
                <a:cubicBezTo>
                  <a:pt x="2802569" y="395285"/>
                  <a:pt x="2936474" y="586404"/>
                  <a:pt x="3080128" y="834760"/>
                </a:cubicBezTo>
                <a:cubicBezTo>
                  <a:pt x="3214033" y="1083445"/>
                  <a:pt x="3319011" y="1647591"/>
                  <a:pt x="3194532" y="2154500"/>
                </a:cubicBezTo>
                <a:cubicBezTo>
                  <a:pt x="3166256" y="2250224"/>
                  <a:pt x="2926723" y="2622922"/>
                  <a:pt x="2793144" y="2785423"/>
                </a:cubicBezTo>
                <a:cubicBezTo>
                  <a:pt x="2649814" y="2947923"/>
                  <a:pt x="2458058" y="3091345"/>
                  <a:pt x="2152223" y="3235095"/>
                </a:cubicBezTo>
                <a:cubicBezTo>
                  <a:pt x="1654956" y="3378517"/>
                  <a:pt x="1195715" y="3225227"/>
                  <a:pt x="832028" y="3091345"/>
                </a:cubicBezTo>
                <a:cubicBezTo>
                  <a:pt x="468666" y="2919305"/>
                  <a:pt x="286985" y="2718646"/>
                  <a:pt x="182006" y="2412725"/>
                </a:cubicBezTo>
                <a:cubicBezTo>
                  <a:pt x="124479" y="2221606"/>
                  <a:pt x="0" y="1934434"/>
                  <a:pt x="0" y="1791341"/>
                </a:cubicBezTo>
                <a:cubicBezTo>
                  <a:pt x="0" y="1408775"/>
                  <a:pt x="76703" y="1092984"/>
                  <a:pt x="353937" y="682128"/>
                </a:cubicBezTo>
                <a:cubicBezTo>
                  <a:pt x="440065" y="538706"/>
                  <a:pt x="660422" y="352522"/>
                  <a:pt x="851854" y="189692"/>
                </a:cubicBezTo>
                <a:cubicBezTo>
                  <a:pt x="1019072" y="47792"/>
                  <a:pt x="1337583" y="-671"/>
                  <a:pt x="1512795" y="8"/>
                </a:cubicBez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C8E6-E657-4B0F-A719-AD5DFD9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48188" y="576000"/>
            <a:ext cx="6900137" cy="5197474"/>
          </a:xfr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600" dirty="0"/>
              <a:t>We </a:t>
            </a:r>
            <a:r>
              <a:rPr lang="en-US" sz="2600" b="1" dirty="0">
                <a:solidFill>
                  <a:srgbClr val="FFFF00">
                    <a:alpha val="58000"/>
                  </a:srgbClr>
                </a:solidFill>
              </a:rPr>
              <a:t>MUST</a:t>
            </a:r>
            <a:r>
              <a:rPr lang="en-US" sz="2600" dirty="0"/>
              <a:t> consistently provide ESOL students with strategies, accommodations, and differentiation to curriculum-even when an ESOL teacher is not present </a:t>
            </a:r>
            <a:r>
              <a:rPr lang="en-US" sz="2600" dirty="0">
                <a:solidFill>
                  <a:srgbClr val="FFFF00">
                    <a:alpha val="58000"/>
                  </a:srgbClr>
                </a:solidFill>
              </a:rPr>
              <a:t>(</a:t>
            </a:r>
            <a:r>
              <a:rPr lang="en-US" sz="2600" b="1" dirty="0">
                <a:solidFill>
                  <a:srgbClr val="FFFF00">
                    <a:alpha val="58000"/>
                  </a:srgbClr>
                </a:solidFill>
              </a:rPr>
              <a:t>ALL SUBJECT AREAS</a:t>
            </a:r>
            <a:r>
              <a:rPr lang="en-US" sz="2600" dirty="0">
                <a:solidFill>
                  <a:srgbClr val="FFFF00">
                    <a:alpha val="58000"/>
                  </a:srgbClr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600" dirty="0"/>
              <a:t>NO FAILING GRADES IF: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Instruction has not been differentiated including assessments and or </a:t>
            </a:r>
            <a:r>
              <a:rPr lang="en-US" sz="2600" dirty="0">
                <a:solidFill>
                  <a:srgbClr val="FFFF00">
                    <a:alpha val="58000"/>
                  </a:srgbClr>
                </a:solidFill>
              </a:rPr>
              <a:t>documentation</a:t>
            </a:r>
            <a:r>
              <a:rPr lang="en-US" sz="2600" dirty="0"/>
              <a:t> of accommodations and differentiated instruction is not available. </a:t>
            </a:r>
          </a:p>
        </p:txBody>
      </p:sp>
    </p:spTree>
    <p:extLst>
      <p:ext uri="{BB962C8B-B14F-4D97-AF65-F5344CB8AC3E}">
        <p14:creationId xmlns:p14="http://schemas.microsoft.com/office/powerpoint/2010/main" val="218711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E6FE7-52FA-4BB6-84C1-F9EF9BDC056A}"/>
              </a:ext>
            </a:extLst>
          </p:cNvPr>
          <p:cNvSpPr/>
          <p:nvPr/>
        </p:nvSpPr>
        <p:spPr>
          <a:xfrm>
            <a:off x="466725" y="228600"/>
            <a:ext cx="4171950" cy="431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997A5D-A8C7-4A21-A0B2-FF66F681F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1019175"/>
            <a:ext cx="3575050" cy="301942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Grading: What you Should do!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11688F-5F7D-494A-8819-EF3C97274D5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75212" y="439737"/>
            <a:ext cx="6911975" cy="51847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Char char="•"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Classroom Teachers Should: Differentiate Based on Language levels (See Cheat Sheet)</a:t>
            </a:r>
          </a:p>
          <a:p>
            <a:pPr lvl="1"/>
            <a:r>
              <a:rPr lang="en-US" dirty="0"/>
              <a:t>Instruction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Test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Classroom Teachers Should: Document and explain in written comments when needed that the grade is based on their performance and Language levels.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A56C8F7-206C-4845-B05B-AD93F09E28AC}"/>
              </a:ext>
            </a:extLst>
          </p:cNvPr>
          <p:cNvSpPr txBox="1">
            <a:spLocks/>
          </p:cNvSpPr>
          <p:nvPr/>
        </p:nvSpPr>
        <p:spPr>
          <a:xfrm>
            <a:off x="1463675" y="5010149"/>
            <a:ext cx="8909050" cy="12287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2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4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2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4"/>
              </a:buClr>
              <a:buFont typeface="The Hand Extrablack" panose="03070A02030502020204" pitchFamily="66" charset="0"/>
              <a:buNone/>
              <a:defRPr sz="1000" kern="1200" spc="20" baseline="0">
                <a:solidFill>
                  <a:schemeClr val="tx1">
                    <a:alpha val="58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If a student completes the assignment or lesson  and is meeting their can-do descriptors, they can and should receive same grade as students not receiving accommodations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Freeform: Shape 36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80EBC-8CEC-4928-858E-E5AAD602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5003800" cy="1847774"/>
          </a:xfrm>
        </p:spPr>
        <p:txBody>
          <a:bodyPr vert="horz" wrap="square" lIns="0" tIns="0" rIns="0" bIns="0" rtlCol="0" anchor="t" anchorCtr="0"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en-US" sz="2000" dirty="0">
                <a:solidFill>
                  <a:srgbClr val="FFFF00"/>
                </a:solidFill>
              </a:rPr>
            </a:br>
            <a:r>
              <a:rPr lang="en-US" sz="2000" b="1" dirty="0">
                <a:solidFill>
                  <a:srgbClr val="FFFF00"/>
                </a:solidFill>
              </a:rPr>
              <a:t>Remember Accommodations and differentiation:</a:t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2000" b="1" dirty="0">
                <a:solidFill>
                  <a:srgbClr val="FFFF00"/>
                </a:solidFill>
              </a:rPr>
              <a:t>Make the content obtainable NOT easier.</a:t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2000" b="1" dirty="0">
                <a:solidFill>
                  <a:srgbClr val="FFFF00"/>
                </a:solidFill>
              </a:rPr>
              <a:t>Create equal access to the curriculum not an advantage. </a:t>
            </a:r>
            <a:br>
              <a:rPr lang="en-US" sz="1500" b="1" dirty="0"/>
            </a:br>
            <a:endParaRPr lang="en-US" sz="1500" dirty="0"/>
          </a:p>
        </p:txBody>
      </p:sp>
      <p:pic>
        <p:nvPicPr>
          <p:cNvPr id="10" name="Content Placeholder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4CC89AD-854C-4C3D-A791-4B9AB81BD4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0001" y="3129279"/>
            <a:ext cx="4385640" cy="2938379"/>
          </a:xfrm>
          <a:custGeom>
            <a:avLst/>
            <a:gdLst/>
            <a:ahLst/>
            <a:cxnLst/>
            <a:rect l="l" t="t" r="r" b="b"/>
            <a:pathLst>
              <a:path w="5015639" h="3501162">
                <a:moveTo>
                  <a:pt x="0" y="0"/>
                </a:moveTo>
                <a:lnTo>
                  <a:pt x="5015639" y="0"/>
                </a:lnTo>
                <a:lnTo>
                  <a:pt x="5015639" y="3501162"/>
                </a:lnTo>
                <a:lnTo>
                  <a:pt x="0" y="3501162"/>
                </a:lnTo>
                <a:close/>
              </a:path>
            </a:pathLst>
          </a:cu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C8E6-E657-4B0F-A719-AD5DFD9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56719" y="571576"/>
            <a:ext cx="6052032" cy="6456364"/>
          </a:xfrm>
        </p:spPr>
        <p:txBody>
          <a:bodyPr vert="horz" lIns="0" tIns="0" rIns="0" bIns="0" rtlCol="0">
            <a:normAutofit/>
          </a:bodyPr>
          <a:lstStyle/>
          <a:p>
            <a:pPr lvl="1">
              <a:lnSpc>
                <a:spcPct val="110000"/>
              </a:lnSpc>
            </a:pPr>
            <a:endParaRPr lang="en-US" sz="1400" b="1" dirty="0"/>
          </a:p>
          <a:p>
            <a:pPr marL="0" lvl="1" indent="0" algn="ctr">
              <a:lnSpc>
                <a:spcPct val="110000"/>
              </a:lnSpc>
              <a:buNone/>
            </a:pPr>
            <a:r>
              <a:rPr lang="en-US" sz="1400" b="1" dirty="0"/>
              <a:t>Example: Write a Narrative Essay</a:t>
            </a:r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Gen-Ed students: 3-5 paragraph essay</a:t>
            </a:r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Level 1: Draw a picture of your narrative, teacher help student label picture, fill in a sentence stem of 3 sentences</a:t>
            </a:r>
          </a:p>
          <a:p>
            <a:pPr marL="228600" lvl="1" indent="0">
              <a:lnSpc>
                <a:spcPct val="110000"/>
              </a:lnSpc>
              <a:buNone/>
            </a:pPr>
            <a:endParaRPr lang="en-US" sz="1400" b="1" dirty="0"/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Level 2: Draw a picture, graphic organizer with key vocabulary chart and sentence frames. Fill in to create  solid paragraph. </a:t>
            </a:r>
          </a:p>
          <a:p>
            <a:pPr marL="228600" lvl="1" indent="0">
              <a:lnSpc>
                <a:spcPct val="110000"/>
              </a:lnSpc>
              <a:buNone/>
            </a:pPr>
            <a:endParaRPr lang="en-US" sz="1400" b="1" dirty="0"/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Level 3: Graphic organizer, paragraph frame, transitional phrases. Should be able to create 2-3 paragraphs with these supports. </a:t>
            </a:r>
          </a:p>
          <a:p>
            <a:pPr marL="228600" lvl="1" indent="0">
              <a:lnSpc>
                <a:spcPct val="110000"/>
              </a:lnSpc>
              <a:buNone/>
            </a:pPr>
            <a:endParaRPr lang="en-US" sz="1400" b="1" dirty="0"/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Level 4: Graphic organizer, paragraph frame, transitional phrases, Expectation moves from basic sentence to more complex. 2-3 paragraphs with these supports</a:t>
            </a:r>
          </a:p>
          <a:p>
            <a:pPr marL="228600" lvl="1" indent="0">
              <a:lnSpc>
                <a:spcPct val="110000"/>
              </a:lnSpc>
              <a:buNone/>
            </a:pPr>
            <a:endParaRPr lang="en-US" sz="1400" b="1" dirty="0"/>
          </a:p>
          <a:p>
            <a:pPr marL="457200" lvl="1">
              <a:lnSpc>
                <a:spcPct val="110000"/>
              </a:lnSpc>
            </a:pPr>
            <a:r>
              <a:rPr lang="en-US" sz="1400" b="1" dirty="0"/>
              <a:t>Level 5: Graphic organizer, process checklist, 4-5 paragraphs with these supports.</a:t>
            </a:r>
            <a:r>
              <a:rPr lang="en-US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596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A3E2477-CB24-4FE6-B9C0-F9800FF83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65638C-2268-4A1B-96C3-95E79EF44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F991AB-90CA-4307-9BD7-E84DF864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r>
              <a:rPr lang="en-US" dirty="0"/>
              <a:t>We Are Here to Support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5810-0041-49D0-BBEA-19779784D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4991962" cy="3216273"/>
          </a:xfrm>
        </p:spPr>
        <p:txBody>
          <a:bodyPr vert="horz" lIns="0" tIns="0" rIns="0" bIns="0" rtlCol="0">
            <a:normAutofit/>
          </a:bodyPr>
          <a:lstStyle/>
          <a:p>
            <a:r>
              <a:rPr lang="en-US" dirty="0"/>
              <a:t>If you ever have a question about grading, Please collaborate with the ESOL push-in teacher</a:t>
            </a:r>
          </a:p>
          <a:p>
            <a:endParaRPr lang="en-US" dirty="0"/>
          </a:p>
          <a:p>
            <a:r>
              <a:rPr lang="en-US" dirty="0"/>
              <a:t>If you serve your own kids-we are happy to help in anyway if you need guidance or advice. </a:t>
            </a:r>
          </a:p>
          <a:p>
            <a:endParaRPr lang="en-US" dirty="0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7D0825D-5142-4F4A-A141-3CCD5E99C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5867335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100E5FC1-7BAB-41C4-8C7B-26538DA32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6162" y="1282669"/>
            <a:ext cx="4284000" cy="4284000"/>
          </a:xfrm>
          <a:custGeom>
            <a:avLst/>
            <a:gdLst/>
            <a:ahLst/>
            <a:cxnLst/>
            <a:rect l="l" t="t" r="r" b="b"/>
            <a:pathLst>
              <a:path w="4284000" h="5409338">
                <a:moveTo>
                  <a:pt x="0" y="0"/>
                </a:moveTo>
                <a:lnTo>
                  <a:pt x="4284000" y="0"/>
                </a:lnTo>
                <a:lnTo>
                  <a:pt x="42840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4275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8544-89EF-40F4-A768-10ABF9CA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Grading: What if the student is not doing the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51A0-C222-4D42-BA94-4F7724BC5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650" y="1811712"/>
            <a:ext cx="5003800" cy="3234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They can receive a failing grade if:</a:t>
            </a:r>
          </a:p>
          <a:p>
            <a:pPr lvl="1"/>
            <a:r>
              <a:rPr lang="en-US" dirty="0"/>
              <a:t>Students refuses to participate, not completing assignment, not turning in work, or not showing any progress even based on can-do-descriptors. 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FFFF00">
                    <a:alpha val="58000"/>
                  </a:srgbClr>
                </a:solidFill>
              </a:rPr>
              <a:t>Don’t wait until the end of the grading period to address this situation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173A-2610-47E7-B58C-9BA84C313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3150" y="1731975"/>
            <a:ext cx="5003801" cy="32345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are seeing these behaviors, please collaborate with us so we can help the student communicate</a:t>
            </a:r>
          </a:p>
          <a:p>
            <a:pPr lvl="1"/>
            <a:r>
              <a:rPr lang="en-US" dirty="0"/>
              <a:t>Is it a language problem?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1100" dirty="0"/>
              <a:t> </a:t>
            </a:r>
            <a:r>
              <a:rPr lang="en-US" sz="1100" dirty="0">
                <a:solidFill>
                  <a:srgbClr val="FFFF00">
                    <a:alpha val="58000"/>
                  </a:srgbClr>
                </a:solidFill>
              </a:rPr>
              <a:t>Example from 3</a:t>
            </a:r>
            <a:r>
              <a:rPr lang="en-US" sz="1100" baseline="30000" dirty="0">
                <a:solidFill>
                  <a:srgbClr val="FFFF00">
                    <a:alpha val="58000"/>
                  </a:srgbClr>
                </a:solidFill>
              </a:rPr>
              <a:t>rd</a:t>
            </a:r>
            <a:r>
              <a:rPr lang="en-US" sz="1100" dirty="0">
                <a:solidFill>
                  <a:srgbClr val="FFFF00">
                    <a:alpha val="58000"/>
                  </a:srgbClr>
                </a:solidFill>
              </a:rPr>
              <a:t> grade this year…</a:t>
            </a:r>
          </a:p>
          <a:p>
            <a:pPr marL="457200" lvl="1" indent="0" algn="ctr">
              <a:buNone/>
            </a:pPr>
            <a:endParaRPr lang="en-US" sz="1100" dirty="0"/>
          </a:p>
          <a:p>
            <a:pPr marL="457200" lvl="1" indent="0" algn="ctr">
              <a:buNone/>
            </a:pPr>
            <a:endParaRPr lang="en-US" sz="11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2719EE9-88C7-42C3-A98E-2BA0AF2EB579}"/>
              </a:ext>
            </a:extLst>
          </p:cNvPr>
          <p:cNvCxnSpPr/>
          <p:nvPr/>
        </p:nvCxnSpPr>
        <p:spPr>
          <a:xfrm flipV="1">
            <a:off x="5323840" y="2814320"/>
            <a:ext cx="1039310" cy="156464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25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4F3B-3678-4AE0-9D06-9ACD7B5D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678" y="343160"/>
            <a:ext cx="10728322" cy="1477328"/>
          </a:xfrm>
        </p:spPr>
        <p:txBody>
          <a:bodyPr/>
          <a:lstStyle/>
          <a:p>
            <a:pPr algn="ctr"/>
            <a:r>
              <a:rPr lang="en-US" dirty="0"/>
              <a:t>RTI and ESOL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CB4D0-75E6-4069-94C0-5C30C7669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295400"/>
            <a:ext cx="5003800" cy="44807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Remember ESOL means the students is not proficient in English. Therefore, do not tier them because they are behind and struggling because they are </a:t>
            </a:r>
            <a:r>
              <a:rPr lang="en-US" b="1" dirty="0">
                <a:solidFill>
                  <a:srgbClr val="FF0000">
                    <a:alpha val="58000"/>
                  </a:srgbClr>
                </a:solidFill>
              </a:rPr>
              <a:t>NOT PROFICIENT IN ENGLISH. </a:t>
            </a:r>
          </a:p>
          <a:p>
            <a:r>
              <a:rPr lang="en-US" dirty="0">
                <a:solidFill>
                  <a:srgbClr val="FFFFFF"/>
                </a:solidFill>
              </a:rPr>
              <a:t>If you refer a student, the ESOL teacher/ and classroom teacher will need to collaborate to create a language acquisition goal. (</a:t>
            </a:r>
            <a:r>
              <a:rPr lang="en-US" i="1" dirty="0">
                <a:solidFill>
                  <a:srgbClr val="FFFFFF"/>
                </a:solidFill>
              </a:rPr>
              <a:t>determine if language is or is not part of the challenge)</a:t>
            </a:r>
          </a:p>
          <a:p>
            <a:r>
              <a:rPr lang="en-US" dirty="0"/>
              <a:t>All ESOL students should receive differentiated Tier 1 Strategies</a:t>
            </a:r>
          </a:p>
          <a:p>
            <a:endParaRPr lang="en-US" i="1" dirty="0">
              <a:solidFill>
                <a:srgbClr val="FFFF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BBA37-75BC-494B-8533-0E4064BBF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8400" y="1409700"/>
            <a:ext cx="5003801" cy="43664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they do not make adequate progress compared to </a:t>
            </a:r>
            <a:r>
              <a:rPr lang="en-US" b="1" dirty="0"/>
              <a:t>other EL’s </a:t>
            </a:r>
            <a:r>
              <a:rPr lang="en-US" dirty="0"/>
              <a:t>at same level, then they could be discussed for Tier 2. </a:t>
            </a:r>
          </a:p>
          <a:p>
            <a:r>
              <a:rPr lang="en-US" dirty="0"/>
              <a:t>Must consider</a:t>
            </a:r>
          </a:p>
          <a:p>
            <a:pPr lvl="1"/>
            <a:r>
              <a:rPr lang="en-US" dirty="0"/>
              <a:t>Time in country</a:t>
            </a:r>
          </a:p>
          <a:p>
            <a:pPr lvl="1"/>
            <a:r>
              <a:rPr lang="en-US" dirty="0"/>
              <a:t>Exposure to English</a:t>
            </a:r>
          </a:p>
          <a:p>
            <a:pPr lvl="1"/>
            <a:r>
              <a:rPr lang="en-US" dirty="0"/>
              <a:t>Access levels</a:t>
            </a:r>
          </a:p>
          <a:p>
            <a:pPr lvl="1"/>
            <a:r>
              <a:rPr lang="en-US" dirty="0"/>
              <a:t>Interruption of schooling</a:t>
            </a:r>
          </a:p>
          <a:p>
            <a:pPr lvl="1"/>
            <a:r>
              <a:rPr lang="en-US" dirty="0"/>
              <a:t>Truly had tier 1 correctly done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5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D1CCC3C-EB52-47ED-B6AA-5F70D9215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4C50CF-FE9D-459C-890F-56C32779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79C4E6F9-8A11-4E94-8423-966E9DF0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096624" cy="6858000"/>
          </a:xfrm>
          <a:custGeom>
            <a:avLst/>
            <a:gdLst>
              <a:gd name="connsiteX0" fmla="*/ 0 w 11096624"/>
              <a:gd name="connsiteY0" fmla="*/ 0 h 6858000"/>
              <a:gd name="connsiteX1" fmla="*/ 10869306 w 11096624"/>
              <a:gd name="connsiteY1" fmla="*/ 0 h 6858000"/>
              <a:gd name="connsiteX2" fmla="*/ 10932108 w 11096624"/>
              <a:gd name="connsiteY2" fmla="*/ 181114 h 6858000"/>
              <a:gd name="connsiteX3" fmla="*/ 10953136 w 11096624"/>
              <a:gd name="connsiteY3" fmla="*/ 3620675 h 6858000"/>
              <a:gd name="connsiteX4" fmla="*/ 9722723 w 11096624"/>
              <a:gd name="connsiteY4" fmla="*/ 6351879 h 6858000"/>
              <a:gd name="connsiteX5" fmla="*/ 9365083 w 11096624"/>
              <a:gd name="connsiteY5" fmla="*/ 6847267 h 6858000"/>
              <a:gd name="connsiteX6" fmla="*/ 9354506 w 11096624"/>
              <a:gd name="connsiteY6" fmla="*/ 6858000 h 6858000"/>
              <a:gd name="connsiteX7" fmla="*/ 0 w 1109662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6624" h="6858000">
                <a:moveTo>
                  <a:pt x="0" y="0"/>
                </a:moveTo>
                <a:lnTo>
                  <a:pt x="10869306" y="0"/>
                </a:lnTo>
                <a:lnTo>
                  <a:pt x="10932108" y="181114"/>
                </a:lnTo>
                <a:cubicBezTo>
                  <a:pt x="11289577" y="1409141"/>
                  <a:pt x="10953136" y="3273767"/>
                  <a:pt x="10953136" y="3620675"/>
                </a:cubicBezTo>
                <a:cubicBezTo>
                  <a:pt x="10953136" y="5162483"/>
                  <a:pt x="10118214" y="5735156"/>
                  <a:pt x="9722723" y="6351879"/>
                </a:cubicBezTo>
                <a:cubicBezTo>
                  <a:pt x="9656808" y="6500554"/>
                  <a:pt x="9530643" y="6669361"/>
                  <a:pt x="9365083" y="6847267"/>
                </a:cubicBezTo>
                <a:lnTo>
                  <a:pt x="935450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80EBC-8CEC-4928-858E-E5AAD602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08" y="76275"/>
            <a:ext cx="6923812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/>
            <a:br>
              <a:rPr lang="en-US" dirty="0"/>
            </a:br>
            <a:r>
              <a:rPr lang="en-US" b="1" dirty="0"/>
              <a:t>ESOL Students On Tier 2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C8E6-E657-4B0F-A719-AD5DFD9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971" y="1143000"/>
            <a:ext cx="7643812" cy="5229225"/>
          </a:xfrm>
        </p:spPr>
        <p:txBody>
          <a:bodyPr vert="horz" lIns="0" tIns="0" rIns="0" bIns="0" rtlCol="0">
            <a:normAutofit/>
          </a:bodyPr>
          <a:lstStyle/>
          <a:p>
            <a:pPr lvl="1">
              <a:lnSpc>
                <a:spcPct val="110000"/>
              </a:lnSpc>
            </a:pPr>
            <a:endParaRPr lang="en-US" sz="1300" b="1" dirty="0"/>
          </a:p>
          <a:p>
            <a:pPr marL="0" lvl="1" indent="0" algn="ctr">
              <a:lnSpc>
                <a:spcPct val="110000"/>
              </a:lnSpc>
              <a:buNone/>
            </a:pPr>
            <a:r>
              <a:rPr lang="en-US" sz="2800" b="1" dirty="0"/>
              <a:t>Steps</a:t>
            </a:r>
          </a:p>
          <a:p>
            <a:pPr marL="5715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/>
              <a:t>Teacher has effectively done tier 1 instruction and has documentation of consistent differentiated instruction, lessons, assignments, and assessments. </a:t>
            </a:r>
          </a:p>
          <a:p>
            <a:pPr marL="5715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/>
              <a:t>Even with Tier 1 support student is not making progress comparable to other ESOL students at same level</a:t>
            </a:r>
          </a:p>
          <a:p>
            <a:pPr marL="5715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/>
              <a:t>Teacher keeps an ESOL Profile sheet</a:t>
            </a:r>
          </a:p>
          <a:p>
            <a:pPr marL="5715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/>
              <a:t>Together with ESOL teacher we discuss the “Right Question Sheet”</a:t>
            </a:r>
          </a:p>
          <a:p>
            <a:pPr marL="5715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b="1" dirty="0"/>
              <a:t>If committee determines yes the student should be placed on Tier 2 a language goal must be made in the lowest domain area</a:t>
            </a:r>
          </a:p>
          <a:p>
            <a:pPr marL="1600200" lvl="4" indent="-457200">
              <a:lnSpc>
                <a:spcPct val="110000"/>
              </a:lnSpc>
            </a:pPr>
            <a:r>
              <a:rPr lang="en-US" b="1" dirty="0"/>
              <a:t>Data collected for 4-6 weeks by ESOL Teacher</a:t>
            </a:r>
          </a:p>
          <a:p>
            <a:pPr marL="342900" lvl="1">
              <a:lnSpc>
                <a:spcPct val="110000"/>
              </a:lnSpc>
            </a:pPr>
            <a:endParaRPr lang="en-US" sz="1300" b="1" dirty="0"/>
          </a:p>
        </p:txBody>
      </p:sp>
      <p:pic>
        <p:nvPicPr>
          <p:cNvPr id="7" name="Content Placeholder 6" descr="A picture containing text, businesscard, accessory&#10;&#10;Description automatically generated">
            <a:extLst>
              <a:ext uri="{FF2B5EF4-FFF2-40B4-BE49-F238E27FC236}">
                <a16:creationId xmlns:a16="http://schemas.microsoft.com/office/drawing/2014/main" id="{ABEC2698-3B12-4AF2-821C-FDFB091B3A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76376" y="2112898"/>
            <a:ext cx="3095625" cy="2623542"/>
          </a:xfrm>
          <a:custGeom>
            <a:avLst/>
            <a:gdLst/>
            <a:ahLst/>
            <a:cxnLst/>
            <a:rect l="l" t="t" r="r" b="b"/>
            <a:pathLst>
              <a:path w="3095625" h="5409338">
                <a:moveTo>
                  <a:pt x="0" y="0"/>
                </a:moveTo>
                <a:lnTo>
                  <a:pt x="3095625" y="0"/>
                </a:lnTo>
                <a:lnTo>
                  <a:pt x="3095625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9949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D1CCC3C-EB52-47ED-B6AA-5F70D9215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84C50CF-FE9D-459C-890F-56C327795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8" name="Freeform: Shape 47">
            <a:extLst>
              <a:ext uri="{FF2B5EF4-FFF2-40B4-BE49-F238E27FC236}">
                <a16:creationId xmlns:a16="http://schemas.microsoft.com/office/drawing/2014/main" id="{79C4E6F9-8A11-4E94-8423-966E9DF0D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1096624" cy="6858000"/>
          </a:xfrm>
          <a:custGeom>
            <a:avLst/>
            <a:gdLst>
              <a:gd name="connsiteX0" fmla="*/ 0 w 11096624"/>
              <a:gd name="connsiteY0" fmla="*/ 0 h 6858000"/>
              <a:gd name="connsiteX1" fmla="*/ 10869306 w 11096624"/>
              <a:gd name="connsiteY1" fmla="*/ 0 h 6858000"/>
              <a:gd name="connsiteX2" fmla="*/ 10932108 w 11096624"/>
              <a:gd name="connsiteY2" fmla="*/ 181114 h 6858000"/>
              <a:gd name="connsiteX3" fmla="*/ 10953136 w 11096624"/>
              <a:gd name="connsiteY3" fmla="*/ 3620675 h 6858000"/>
              <a:gd name="connsiteX4" fmla="*/ 9722723 w 11096624"/>
              <a:gd name="connsiteY4" fmla="*/ 6351879 h 6858000"/>
              <a:gd name="connsiteX5" fmla="*/ 9365083 w 11096624"/>
              <a:gd name="connsiteY5" fmla="*/ 6847267 h 6858000"/>
              <a:gd name="connsiteX6" fmla="*/ 9354506 w 11096624"/>
              <a:gd name="connsiteY6" fmla="*/ 6858000 h 6858000"/>
              <a:gd name="connsiteX7" fmla="*/ 0 w 1109662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96624" h="6858000">
                <a:moveTo>
                  <a:pt x="0" y="0"/>
                </a:moveTo>
                <a:lnTo>
                  <a:pt x="10869306" y="0"/>
                </a:lnTo>
                <a:lnTo>
                  <a:pt x="10932108" y="181114"/>
                </a:lnTo>
                <a:cubicBezTo>
                  <a:pt x="11289577" y="1409141"/>
                  <a:pt x="10953136" y="3273767"/>
                  <a:pt x="10953136" y="3620675"/>
                </a:cubicBezTo>
                <a:cubicBezTo>
                  <a:pt x="10953136" y="5162483"/>
                  <a:pt x="10118214" y="5735156"/>
                  <a:pt x="9722723" y="6351879"/>
                </a:cubicBezTo>
                <a:cubicBezTo>
                  <a:pt x="9656808" y="6500554"/>
                  <a:pt x="9530643" y="6669361"/>
                  <a:pt x="9365083" y="6847267"/>
                </a:cubicBezTo>
                <a:lnTo>
                  <a:pt x="935450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80EBC-8CEC-4928-858E-E5AAD602E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908" y="76275"/>
            <a:ext cx="6923812" cy="1477328"/>
          </a:xfrm>
        </p:spPr>
        <p:txBody>
          <a:bodyPr vert="horz" wrap="square" lIns="0" tIns="0" rIns="0" bIns="0" rtlCol="0" anchor="ctr" anchorCtr="0"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How should Tier 1 be implemented</a:t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C8E6-E657-4B0F-A719-AD5DFD94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3971" y="1143000"/>
            <a:ext cx="7643812" cy="5229225"/>
          </a:xfrm>
        </p:spPr>
        <p:txBody>
          <a:bodyPr vert="horz" lIns="0" tIns="0" rIns="0" bIns="0" rtlCol="0">
            <a:normAutofit/>
          </a:bodyPr>
          <a:lstStyle/>
          <a:p>
            <a:pPr lvl="1">
              <a:lnSpc>
                <a:spcPct val="110000"/>
              </a:lnSpc>
            </a:pPr>
            <a:endParaRPr lang="en-US" sz="1300" b="1" dirty="0"/>
          </a:p>
          <a:p>
            <a:pPr marL="0" lvl="1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rgbClr val="FFFF00">
                    <a:alpha val="58000"/>
                  </a:srgbClr>
                </a:solidFill>
              </a:rPr>
              <a:t>Tier 1: Is core classroom instruction and then tier 2 is for the 15-20% of students who are falling behind and need some additional support. </a:t>
            </a:r>
          </a:p>
          <a:p>
            <a:pPr marL="0" lvl="1" indent="0" algn="ctr">
              <a:lnSpc>
                <a:spcPct val="110000"/>
              </a:lnSpc>
              <a:buNone/>
            </a:pPr>
            <a:r>
              <a:rPr lang="en-US" sz="1800" b="1" dirty="0">
                <a:solidFill>
                  <a:srgbClr val="92D050">
                    <a:alpha val="58000"/>
                  </a:srgbClr>
                </a:solidFill>
              </a:rPr>
              <a:t>Now 20-30% of all our students are falling behind. We need to adjust our TIER 1 teaching to meet the need. You can not tier your whole class!</a:t>
            </a:r>
            <a:endParaRPr lang="en-US" sz="1400" b="1" dirty="0">
              <a:solidFill>
                <a:srgbClr val="92D050">
                  <a:alpha val="58000"/>
                </a:srgbClr>
              </a:solidFill>
            </a:endParaRPr>
          </a:p>
          <a:p>
            <a:pPr marL="114300" lvl="1" indent="0" algn="ctr">
              <a:lnSpc>
                <a:spcPct val="110000"/>
              </a:lnSpc>
              <a:buNone/>
            </a:pPr>
            <a:r>
              <a:rPr lang="en-US" sz="1600" b="1" dirty="0">
                <a:solidFill>
                  <a:srgbClr val="FF0000">
                    <a:alpha val="58000"/>
                  </a:srgbClr>
                </a:solidFill>
              </a:rPr>
              <a:t>From the county: All students should receive scientific, research-based core instruction implemented with integrity and emphasizing grade-level standards and school wide behavioral expectations. Instruction at Tier 1 should be EXPLICIT, DIFFERENTIATED and include FLEXIBLE grouping and active students' engagement. </a:t>
            </a:r>
          </a:p>
          <a:p>
            <a:pPr marL="1714500" lvl="4">
              <a:lnSpc>
                <a:spcPct val="110000"/>
              </a:lnSpc>
            </a:pPr>
            <a:r>
              <a:rPr lang="en-US" sz="1600" b="1" dirty="0">
                <a:solidFill>
                  <a:srgbClr val="00B0F0">
                    <a:alpha val="58000"/>
                  </a:srgbClr>
                </a:solidFill>
              </a:rPr>
              <a:t>Remember supports are tiered students are not</a:t>
            </a:r>
            <a:r>
              <a:rPr lang="en-US" sz="1300" b="1" dirty="0"/>
              <a:t>: students receive supports or accommodations based on need and development. </a:t>
            </a:r>
          </a:p>
          <a:p>
            <a:pPr marL="1714500" lvl="4">
              <a:lnSpc>
                <a:spcPct val="110000"/>
              </a:lnSpc>
            </a:pPr>
            <a:r>
              <a:rPr lang="en-US" sz="1300" b="1" dirty="0"/>
              <a:t>If our Tier 1 instruction is Solid and truly scaffolded the students will meet the high expectations established and  the need to Tier students will diminish. </a:t>
            </a:r>
          </a:p>
          <a:p>
            <a:pPr marL="1714500" lvl="4">
              <a:lnSpc>
                <a:spcPct val="110000"/>
              </a:lnSpc>
            </a:pPr>
            <a:r>
              <a:rPr lang="en-US" sz="1300" b="1" dirty="0"/>
              <a:t>See Tier 1 example sheet ( a starting place)</a:t>
            </a:r>
          </a:p>
        </p:txBody>
      </p:sp>
      <p:pic>
        <p:nvPicPr>
          <p:cNvPr id="7" name="Content Placeholder 6" descr="A picture containing text, businesscard, accessory&#10;&#10;Description automatically generated">
            <a:extLst>
              <a:ext uri="{FF2B5EF4-FFF2-40B4-BE49-F238E27FC236}">
                <a16:creationId xmlns:a16="http://schemas.microsoft.com/office/drawing/2014/main" id="{ABEC2698-3B12-4AF2-821C-FDFB091B3A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76376" y="2112898"/>
            <a:ext cx="3095625" cy="2623542"/>
          </a:xfrm>
          <a:custGeom>
            <a:avLst/>
            <a:gdLst/>
            <a:ahLst/>
            <a:cxnLst/>
            <a:rect l="l" t="t" r="r" b="b"/>
            <a:pathLst>
              <a:path w="3095625" h="5409338">
                <a:moveTo>
                  <a:pt x="0" y="0"/>
                </a:moveTo>
                <a:lnTo>
                  <a:pt x="3095625" y="0"/>
                </a:lnTo>
                <a:lnTo>
                  <a:pt x="3095625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957502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865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Sagona Book</vt:lpstr>
      <vt:lpstr>The Hand Extrablack</vt:lpstr>
      <vt:lpstr>BlobVTI</vt:lpstr>
      <vt:lpstr>RTI, Grading, and other important information for ESOL Students 2021-2022</vt:lpstr>
      <vt:lpstr>Cobb County ESOL Guidelines for Grading English Learners</vt:lpstr>
      <vt:lpstr>Grading: What you Should do!</vt:lpstr>
      <vt:lpstr> Remember Accommodations and differentiation: Make the content obtainable NOT easier. Create equal access to the curriculum not an advantage.  </vt:lpstr>
      <vt:lpstr>We Are Here to Support You</vt:lpstr>
      <vt:lpstr>Grading: What if the student is not doing the work?</vt:lpstr>
      <vt:lpstr>RTI and ESOL Students</vt:lpstr>
      <vt:lpstr> ESOL Students On Tier 2 </vt:lpstr>
      <vt:lpstr> How should Tier 1 be implemented </vt:lpstr>
      <vt:lpstr>Any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RTI, Grading, and other important information for ESOL Students 2021-2022</dc:title>
  <dc:creator>Catherine Law</dc:creator>
  <cp:lastModifiedBy>Catherine Law</cp:lastModifiedBy>
  <cp:revision>17</cp:revision>
  <dcterms:created xsi:type="dcterms:W3CDTF">2021-10-25T18:09:35Z</dcterms:created>
  <dcterms:modified xsi:type="dcterms:W3CDTF">2021-10-26T16:21:08Z</dcterms:modified>
</cp:coreProperties>
</file>