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8" r:id="rId4"/>
    <p:sldId id="259" r:id="rId5"/>
    <p:sldId id="260" r:id="rId6"/>
    <p:sldId id="261" r:id="rId7"/>
    <p:sldId id="262" r:id="rId8"/>
    <p:sldId id="267" r:id="rId9"/>
    <p:sldId id="264"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661"/>
    <a:srgbClr val="136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32552-5A48-44A7-83E3-08665FAA03B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5219EAB-185A-4B57-9A7A-00C0E4D80F3B}">
      <dgm:prSet custT="1"/>
      <dgm:spPr/>
      <dgm:t>
        <a:bodyPr/>
        <a:lstStyle/>
        <a:p>
          <a:pPr algn="ctr"/>
          <a:r>
            <a:rPr lang="en-US" sz="2400" b="1" dirty="0"/>
            <a:t>There are 3 reasons why an author writes a story.</a:t>
          </a:r>
        </a:p>
      </dgm:t>
    </dgm:pt>
    <dgm:pt modelId="{A06D1E98-7DF7-48F2-B623-D5281A1162A5}" type="parTrans" cxnId="{03DA8E91-A3CC-45D4-9E4C-757FE2194337}">
      <dgm:prSet/>
      <dgm:spPr/>
      <dgm:t>
        <a:bodyPr/>
        <a:lstStyle/>
        <a:p>
          <a:endParaRPr lang="en-US"/>
        </a:p>
      </dgm:t>
    </dgm:pt>
    <dgm:pt modelId="{A2313FFF-F56A-4E91-B831-238931CB01AE}" type="sibTrans" cxnId="{03DA8E91-A3CC-45D4-9E4C-757FE2194337}">
      <dgm:prSet/>
      <dgm:spPr/>
      <dgm:t>
        <a:bodyPr/>
        <a:lstStyle/>
        <a:p>
          <a:endParaRPr lang="en-US"/>
        </a:p>
      </dgm:t>
    </dgm:pt>
    <dgm:pt modelId="{C9E3F4F9-41A0-4338-9DEE-EC6EC899E33E}">
      <dgm:prSet/>
      <dgm:spPr/>
      <dgm:t>
        <a:bodyPr/>
        <a:lstStyle/>
        <a:p>
          <a:r>
            <a:rPr lang="en-US" dirty="0"/>
            <a:t>1. To persuade</a:t>
          </a:r>
        </a:p>
      </dgm:t>
    </dgm:pt>
    <dgm:pt modelId="{02DC1FB8-53AC-45D9-A99F-1525DA41DBB3}" type="parTrans" cxnId="{8B1554D2-0FDA-4672-A792-7A2E6E3F229D}">
      <dgm:prSet/>
      <dgm:spPr/>
      <dgm:t>
        <a:bodyPr/>
        <a:lstStyle/>
        <a:p>
          <a:endParaRPr lang="en-US"/>
        </a:p>
      </dgm:t>
    </dgm:pt>
    <dgm:pt modelId="{654E1C97-5A60-4662-B1A0-BBFCEC16265C}" type="sibTrans" cxnId="{8B1554D2-0FDA-4672-A792-7A2E6E3F229D}">
      <dgm:prSet/>
      <dgm:spPr/>
      <dgm:t>
        <a:bodyPr/>
        <a:lstStyle/>
        <a:p>
          <a:endParaRPr lang="en-US"/>
        </a:p>
      </dgm:t>
    </dgm:pt>
    <dgm:pt modelId="{FD51911C-499B-46BB-A0EA-02688D82DBE8}">
      <dgm:prSet/>
      <dgm:spPr/>
      <dgm:t>
        <a:bodyPr/>
        <a:lstStyle/>
        <a:p>
          <a:r>
            <a:rPr lang="en-US" dirty="0"/>
            <a:t>2. To inform</a:t>
          </a:r>
        </a:p>
      </dgm:t>
    </dgm:pt>
    <dgm:pt modelId="{2EAE0D2F-E316-47A1-82E2-363A0EC124FD}" type="parTrans" cxnId="{6C837D8B-C1A3-431D-86E6-612FF118867A}">
      <dgm:prSet/>
      <dgm:spPr/>
      <dgm:t>
        <a:bodyPr/>
        <a:lstStyle/>
        <a:p>
          <a:endParaRPr lang="en-US"/>
        </a:p>
      </dgm:t>
    </dgm:pt>
    <dgm:pt modelId="{866DF2AA-70AE-40C8-B18E-810C3DE66E77}" type="sibTrans" cxnId="{6C837D8B-C1A3-431D-86E6-612FF118867A}">
      <dgm:prSet/>
      <dgm:spPr/>
      <dgm:t>
        <a:bodyPr/>
        <a:lstStyle/>
        <a:p>
          <a:endParaRPr lang="en-US"/>
        </a:p>
      </dgm:t>
    </dgm:pt>
    <dgm:pt modelId="{E435E8A5-69CB-4645-B43C-086B08180264}">
      <dgm:prSet/>
      <dgm:spPr/>
      <dgm:t>
        <a:bodyPr/>
        <a:lstStyle/>
        <a:p>
          <a:r>
            <a:rPr lang="en-US" dirty="0"/>
            <a:t>3.To entertain</a:t>
          </a:r>
        </a:p>
      </dgm:t>
    </dgm:pt>
    <dgm:pt modelId="{B94D866D-496B-49DD-8577-045ECEF97A28}" type="parTrans" cxnId="{34D01C81-EE70-4F23-8215-7C041D3D749C}">
      <dgm:prSet/>
      <dgm:spPr/>
      <dgm:t>
        <a:bodyPr/>
        <a:lstStyle/>
        <a:p>
          <a:endParaRPr lang="en-US"/>
        </a:p>
      </dgm:t>
    </dgm:pt>
    <dgm:pt modelId="{407A7D49-84EB-4E00-8D4E-2BAE6257F208}" type="sibTrans" cxnId="{34D01C81-EE70-4F23-8215-7C041D3D749C}">
      <dgm:prSet/>
      <dgm:spPr/>
      <dgm:t>
        <a:bodyPr/>
        <a:lstStyle/>
        <a:p>
          <a:endParaRPr lang="en-US"/>
        </a:p>
      </dgm:t>
    </dgm:pt>
    <dgm:pt modelId="{25BEA55A-A70C-4270-87B9-045E786B46CB}">
      <dgm:prSet/>
      <dgm:spPr/>
      <dgm:t>
        <a:bodyPr/>
        <a:lstStyle/>
        <a:p>
          <a:r>
            <a:rPr lang="en-US" dirty="0"/>
            <a:t>Think about it. It spells PIE. </a:t>
          </a:r>
        </a:p>
        <a:p>
          <a:r>
            <a:rPr lang="en-US" b="1" dirty="0">
              <a:solidFill>
                <a:srgbClr val="FF0000"/>
              </a:solidFill>
            </a:rPr>
            <a:t>P</a:t>
          </a:r>
          <a:r>
            <a:rPr lang="en-US" dirty="0"/>
            <a:t>= persuade, </a:t>
          </a:r>
          <a:r>
            <a:rPr lang="en-US" b="1" dirty="0">
              <a:solidFill>
                <a:srgbClr val="FF0000"/>
              </a:solidFill>
            </a:rPr>
            <a:t>I</a:t>
          </a:r>
          <a:r>
            <a:rPr lang="en-US" dirty="0"/>
            <a:t>= inform, </a:t>
          </a:r>
          <a:r>
            <a:rPr lang="en-US" b="1" dirty="0">
              <a:solidFill>
                <a:srgbClr val="FF0000"/>
              </a:solidFill>
            </a:rPr>
            <a:t>E</a:t>
          </a:r>
          <a:r>
            <a:rPr lang="en-US" dirty="0"/>
            <a:t>= entertain</a:t>
          </a:r>
        </a:p>
      </dgm:t>
    </dgm:pt>
    <dgm:pt modelId="{50033538-68F4-4DB1-B211-850AF42D8ACC}" type="parTrans" cxnId="{664BEA3C-CA01-4E24-9F39-4F9FB3B8AEC6}">
      <dgm:prSet/>
      <dgm:spPr/>
      <dgm:t>
        <a:bodyPr/>
        <a:lstStyle/>
        <a:p>
          <a:endParaRPr lang="en-US"/>
        </a:p>
      </dgm:t>
    </dgm:pt>
    <dgm:pt modelId="{4313097B-4A03-4039-8723-F850F88AD81A}" type="sibTrans" cxnId="{664BEA3C-CA01-4E24-9F39-4F9FB3B8AEC6}">
      <dgm:prSet/>
      <dgm:spPr/>
      <dgm:t>
        <a:bodyPr/>
        <a:lstStyle/>
        <a:p>
          <a:endParaRPr lang="en-US"/>
        </a:p>
      </dgm:t>
    </dgm:pt>
    <dgm:pt modelId="{30192C2B-9116-4003-8989-15A1BBBA79DD}" type="pres">
      <dgm:prSet presAssocID="{C2C32552-5A48-44A7-83E3-08665FAA03B8}" presName="vert0" presStyleCnt="0">
        <dgm:presLayoutVars>
          <dgm:dir/>
          <dgm:animOne val="branch"/>
          <dgm:animLvl val="lvl"/>
        </dgm:presLayoutVars>
      </dgm:prSet>
      <dgm:spPr/>
    </dgm:pt>
    <dgm:pt modelId="{E2D9D0EC-2072-4FDC-A292-13106D38177B}" type="pres">
      <dgm:prSet presAssocID="{05219EAB-185A-4B57-9A7A-00C0E4D80F3B}" presName="thickLine" presStyleLbl="alignNode1" presStyleIdx="0" presStyleCnt="5"/>
      <dgm:spPr/>
    </dgm:pt>
    <dgm:pt modelId="{7677E5DC-FBFA-4B61-AD4B-86213E233504}" type="pres">
      <dgm:prSet presAssocID="{05219EAB-185A-4B57-9A7A-00C0E4D80F3B}" presName="horz1" presStyleCnt="0"/>
      <dgm:spPr/>
    </dgm:pt>
    <dgm:pt modelId="{BD8C79FB-7FFA-4DDA-AB63-212627F765C3}" type="pres">
      <dgm:prSet presAssocID="{05219EAB-185A-4B57-9A7A-00C0E4D80F3B}" presName="tx1" presStyleLbl="revTx" presStyleIdx="0" presStyleCnt="5"/>
      <dgm:spPr/>
    </dgm:pt>
    <dgm:pt modelId="{7CC53727-B9DB-4D32-B74D-DFD1DB20345A}" type="pres">
      <dgm:prSet presAssocID="{05219EAB-185A-4B57-9A7A-00C0E4D80F3B}" presName="vert1" presStyleCnt="0"/>
      <dgm:spPr/>
    </dgm:pt>
    <dgm:pt modelId="{61874323-C79F-48AC-AB6A-C018B67B8384}" type="pres">
      <dgm:prSet presAssocID="{C9E3F4F9-41A0-4338-9DEE-EC6EC899E33E}" presName="thickLine" presStyleLbl="alignNode1" presStyleIdx="1" presStyleCnt="5"/>
      <dgm:spPr/>
    </dgm:pt>
    <dgm:pt modelId="{5D70B841-DE71-4DFA-9A0A-83BB797AAE83}" type="pres">
      <dgm:prSet presAssocID="{C9E3F4F9-41A0-4338-9DEE-EC6EC899E33E}" presName="horz1" presStyleCnt="0"/>
      <dgm:spPr/>
    </dgm:pt>
    <dgm:pt modelId="{490003B0-5A26-4AA1-B1F9-2FD76EAF13E2}" type="pres">
      <dgm:prSet presAssocID="{C9E3F4F9-41A0-4338-9DEE-EC6EC899E33E}" presName="tx1" presStyleLbl="revTx" presStyleIdx="1" presStyleCnt="5"/>
      <dgm:spPr/>
    </dgm:pt>
    <dgm:pt modelId="{2D73A1E3-728A-4767-80F3-39061ED35E6C}" type="pres">
      <dgm:prSet presAssocID="{C9E3F4F9-41A0-4338-9DEE-EC6EC899E33E}" presName="vert1" presStyleCnt="0"/>
      <dgm:spPr/>
    </dgm:pt>
    <dgm:pt modelId="{E1E89573-98C5-4C63-B397-B7708B390BEE}" type="pres">
      <dgm:prSet presAssocID="{FD51911C-499B-46BB-A0EA-02688D82DBE8}" presName="thickLine" presStyleLbl="alignNode1" presStyleIdx="2" presStyleCnt="5"/>
      <dgm:spPr/>
    </dgm:pt>
    <dgm:pt modelId="{35A5CEE2-C57D-47BD-A2CC-34B6F7778C31}" type="pres">
      <dgm:prSet presAssocID="{FD51911C-499B-46BB-A0EA-02688D82DBE8}" presName="horz1" presStyleCnt="0"/>
      <dgm:spPr/>
    </dgm:pt>
    <dgm:pt modelId="{FDD4DF81-3BCF-4620-B085-4F9797512E0A}" type="pres">
      <dgm:prSet presAssocID="{FD51911C-499B-46BB-A0EA-02688D82DBE8}" presName="tx1" presStyleLbl="revTx" presStyleIdx="2" presStyleCnt="5"/>
      <dgm:spPr/>
    </dgm:pt>
    <dgm:pt modelId="{7946C89A-8388-4867-9998-42799C45D85D}" type="pres">
      <dgm:prSet presAssocID="{FD51911C-499B-46BB-A0EA-02688D82DBE8}" presName="vert1" presStyleCnt="0"/>
      <dgm:spPr/>
    </dgm:pt>
    <dgm:pt modelId="{3A37D0CB-4A0F-433C-AFAD-FBC7E769A9A8}" type="pres">
      <dgm:prSet presAssocID="{E435E8A5-69CB-4645-B43C-086B08180264}" presName="thickLine" presStyleLbl="alignNode1" presStyleIdx="3" presStyleCnt="5"/>
      <dgm:spPr/>
    </dgm:pt>
    <dgm:pt modelId="{9FC2F799-3336-4F9E-9801-279F15C1794C}" type="pres">
      <dgm:prSet presAssocID="{E435E8A5-69CB-4645-B43C-086B08180264}" presName="horz1" presStyleCnt="0"/>
      <dgm:spPr/>
    </dgm:pt>
    <dgm:pt modelId="{BA3B476F-22E6-4672-82FA-425CAF3BC76B}" type="pres">
      <dgm:prSet presAssocID="{E435E8A5-69CB-4645-B43C-086B08180264}" presName="tx1" presStyleLbl="revTx" presStyleIdx="3" presStyleCnt="5"/>
      <dgm:spPr/>
    </dgm:pt>
    <dgm:pt modelId="{F28EC646-0A13-4A34-BD47-E9AD449FA3B3}" type="pres">
      <dgm:prSet presAssocID="{E435E8A5-69CB-4645-B43C-086B08180264}" presName="vert1" presStyleCnt="0"/>
      <dgm:spPr/>
    </dgm:pt>
    <dgm:pt modelId="{0C8F80EE-5639-42E5-9CD4-BF37FDC2AA2B}" type="pres">
      <dgm:prSet presAssocID="{25BEA55A-A70C-4270-87B9-045E786B46CB}" presName="thickLine" presStyleLbl="alignNode1" presStyleIdx="4" presStyleCnt="5"/>
      <dgm:spPr/>
    </dgm:pt>
    <dgm:pt modelId="{7A95A69B-D708-4FC9-A8AE-4B7C8D3BAAEA}" type="pres">
      <dgm:prSet presAssocID="{25BEA55A-A70C-4270-87B9-045E786B46CB}" presName="horz1" presStyleCnt="0"/>
      <dgm:spPr/>
    </dgm:pt>
    <dgm:pt modelId="{A907305B-FC90-44F6-95A1-BDC38447FA7C}" type="pres">
      <dgm:prSet presAssocID="{25BEA55A-A70C-4270-87B9-045E786B46CB}" presName="tx1" presStyleLbl="revTx" presStyleIdx="4" presStyleCnt="5"/>
      <dgm:spPr/>
    </dgm:pt>
    <dgm:pt modelId="{D0BF8C07-5C26-4D2F-95E4-865497C10D25}" type="pres">
      <dgm:prSet presAssocID="{25BEA55A-A70C-4270-87B9-045E786B46CB}" presName="vert1" presStyleCnt="0"/>
      <dgm:spPr/>
    </dgm:pt>
  </dgm:ptLst>
  <dgm:cxnLst>
    <dgm:cxn modelId="{0F21EC09-36B0-4A80-A037-D5DDBE6BE8A9}" type="presOf" srcId="{FD51911C-499B-46BB-A0EA-02688D82DBE8}" destId="{FDD4DF81-3BCF-4620-B085-4F9797512E0A}" srcOrd="0" destOrd="0" presId="urn:microsoft.com/office/officeart/2008/layout/LinedList"/>
    <dgm:cxn modelId="{6B512416-E64A-4CDF-9070-F0D39542795D}" type="presOf" srcId="{E435E8A5-69CB-4645-B43C-086B08180264}" destId="{BA3B476F-22E6-4672-82FA-425CAF3BC76B}" srcOrd="0" destOrd="0" presId="urn:microsoft.com/office/officeart/2008/layout/LinedList"/>
    <dgm:cxn modelId="{D808B416-BAED-4998-86A0-A18FA04A3366}" type="presOf" srcId="{25BEA55A-A70C-4270-87B9-045E786B46CB}" destId="{A907305B-FC90-44F6-95A1-BDC38447FA7C}" srcOrd="0" destOrd="0" presId="urn:microsoft.com/office/officeart/2008/layout/LinedList"/>
    <dgm:cxn modelId="{EC56EE36-5B82-4576-ACF0-95947385390D}" type="presOf" srcId="{C2C32552-5A48-44A7-83E3-08665FAA03B8}" destId="{30192C2B-9116-4003-8989-15A1BBBA79DD}" srcOrd="0" destOrd="0" presId="urn:microsoft.com/office/officeart/2008/layout/LinedList"/>
    <dgm:cxn modelId="{664BEA3C-CA01-4E24-9F39-4F9FB3B8AEC6}" srcId="{C2C32552-5A48-44A7-83E3-08665FAA03B8}" destId="{25BEA55A-A70C-4270-87B9-045E786B46CB}" srcOrd="4" destOrd="0" parTransId="{50033538-68F4-4DB1-B211-850AF42D8ACC}" sibTransId="{4313097B-4A03-4039-8723-F850F88AD81A}"/>
    <dgm:cxn modelId="{0F90626C-1C9E-49DB-8D90-93666CA376A1}" type="presOf" srcId="{05219EAB-185A-4B57-9A7A-00C0E4D80F3B}" destId="{BD8C79FB-7FFA-4DDA-AB63-212627F765C3}" srcOrd="0" destOrd="0" presId="urn:microsoft.com/office/officeart/2008/layout/LinedList"/>
    <dgm:cxn modelId="{34D01C81-EE70-4F23-8215-7C041D3D749C}" srcId="{C2C32552-5A48-44A7-83E3-08665FAA03B8}" destId="{E435E8A5-69CB-4645-B43C-086B08180264}" srcOrd="3" destOrd="0" parTransId="{B94D866D-496B-49DD-8577-045ECEF97A28}" sibTransId="{407A7D49-84EB-4E00-8D4E-2BAE6257F208}"/>
    <dgm:cxn modelId="{6C837D8B-C1A3-431D-86E6-612FF118867A}" srcId="{C2C32552-5A48-44A7-83E3-08665FAA03B8}" destId="{FD51911C-499B-46BB-A0EA-02688D82DBE8}" srcOrd="2" destOrd="0" parTransId="{2EAE0D2F-E316-47A1-82E2-363A0EC124FD}" sibTransId="{866DF2AA-70AE-40C8-B18E-810C3DE66E77}"/>
    <dgm:cxn modelId="{03DA8E91-A3CC-45D4-9E4C-757FE2194337}" srcId="{C2C32552-5A48-44A7-83E3-08665FAA03B8}" destId="{05219EAB-185A-4B57-9A7A-00C0E4D80F3B}" srcOrd="0" destOrd="0" parTransId="{A06D1E98-7DF7-48F2-B623-D5281A1162A5}" sibTransId="{A2313FFF-F56A-4E91-B831-238931CB01AE}"/>
    <dgm:cxn modelId="{7C7377C5-93CA-4A66-B77D-2DD61336BA44}" type="presOf" srcId="{C9E3F4F9-41A0-4338-9DEE-EC6EC899E33E}" destId="{490003B0-5A26-4AA1-B1F9-2FD76EAF13E2}" srcOrd="0" destOrd="0" presId="urn:microsoft.com/office/officeart/2008/layout/LinedList"/>
    <dgm:cxn modelId="{8B1554D2-0FDA-4672-A792-7A2E6E3F229D}" srcId="{C2C32552-5A48-44A7-83E3-08665FAA03B8}" destId="{C9E3F4F9-41A0-4338-9DEE-EC6EC899E33E}" srcOrd="1" destOrd="0" parTransId="{02DC1FB8-53AC-45D9-A99F-1525DA41DBB3}" sibTransId="{654E1C97-5A60-4662-B1A0-BBFCEC16265C}"/>
    <dgm:cxn modelId="{87209C88-DFD7-426B-B2EF-F8F12B1ACF1D}" type="presParOf" srcId="{30192C2B-9116-4003-8989-15A1BBBA79DD}" destId="{E2D9D0EC-2072-4FDC-A292-13106D38177B}" srcOrd="0" destOrd="0" presId="urn:microsoft.com/office/officeart/2008/layout/LinedList"/>
    <dgm:cxn modelId="{B92E17D3-E7FB-4E68-A694-67F421D23FFB}" type="presParOf" srcId="{30192C2B-9116-4003-8989-15A1BBBA79DD}" destId="{7677E5DC-FBFA-4B61-AD4B-86213E233504}" srcOrd="1" destOrd="0" presId="urn:microsoft.com/office/officeart/2008/layout/LinedList"/>
    <dgm:cxn modelId="{2B181CCE-FB7F-4344-911F-418A5AEBD8FC}" type="presParOf" srcId="{7677E5DC-FBFA-4B61-AD4B-86213E233504}" destId="{BD8C79FB-7FFA-4DDA-AB63-212627F765C3}" srcOrd="0" destOrd="0" presId="urn:microsoft.com/office/officeart/2008/layout/LinedList"/>
    <dgm:cxn modelId="{12801029-8BA4-44A5-80B9-717B18AAFDAF}" type="presParOf" srcId="{7677E5DC-FBFA-4B61-AD4B-86213E233504}" destId="{7CC53727-B9DB-4D32-B74D-DFD1DB20345A}" srcOrd="1" destOrd="0" presId="urn:microsoft.com/office/officeart/2008/layout/LinedList"/>
    <dgm:cxn modelId="{AAEE4387-34D4-49C5-9AE6-B3BED638A308}" type="presParOf" srcId="{30192C2B-9116-4003-8989-15A1BBBA79DD}" destId="{61874323-C79F-48AC-AB6A-C018B67B8384}" srcOrd="2" destOrd="0" presId="urn:microsoft.com/office/officeart/2008/layout/LinedList"/>
    <dgm:cxn modelId="{E6F44A52-C22E-48F4-8F9F-4C8CCD693FBD}" type="presParOf" srcId="{30192C2B-9116-4003-8989-15A1BBBA79DD}" destId="{5D70B841-DE71-4DFA-9A0A-83BB797AAE83}" srcOrd="3" destOrd="0" presId="urn:microsoft.com/office/officeart/2008/layout/LinedList"/>
    <dgm:cxn modelId="{CAFF0288-AC08-43B4-8027-EC1A2E0C534A}" type="presParOf" srcId="{5D70B841-DE71-4DFA-9A0A-83BB797AAE83}" destId="{490003B0-5A26-4AA1-B1F9-2FD76EAF13E2}" srcOrd="0" destOrd="0" presId="urn:microsoft.com/office/officeart/2008/layout/LinedList"/>
    <dgm:cxn modelId="{CD12CB09-44C1-453B-B256-8CFDA972E27C}" type="presParOf" srcId="{5D70B841-DE71-4DFA-9A0A-83BB797AAE83}" destId="{2D73A1E3-728A-4767-80F3-39061ED35E6C}" srcOrd="1" destOrd="0" presId="urn:microsoft.com/office/officeart/2008/layout/LinedList"/>
    <dgm:cxn modelId="{D31D8BAB-BB66-47A6-A80F-276F76F3602A}" type="presParOf" srcId="{30192C2B-9116-4003-8989-15A1BBBA79DD}" destId="{E1E89573-98C5-4C63-B397-B7708B390BEE}" srcOrd="4" destOrd="0" presId="urn:microsoft.com/office/officeart/2008/layout/LinedList"/>
    <dgm:cxn modelId="{3C2A6E86-4D7A-476F-BBC4-0C637B48EBD9}" type="presParOf" srcId="{30192C2B-9116-4003-8989-15A1BBBA79DD}" destId="{35A5CEE2-C57D-47BD-A2CC-34B6F7778C31}" srcOrd="5" destOrd="0" presId="urn:microsoft.com/office/officeart/2008/layout/LinedList"/>
    <dgm:cxn modelId="{101082D1-4705-4821-91D5-F842C80B9FA8}" type="presParOf" srcId="{35A5CEE2-C57D-47BD-A2CC-34B6F7778C31}" destId="{FDD4DF81-3BCF-4620-B085-4F9797512E0A}" srcOrd="0" destOrd="0" presId="urn:microsoft.com/office/officeart/2008/layout/LinedList"/>
    <dgm:cxn modelId="{790FBD3F-8E80-45E7-91E2-E6B2FF349BE6}" type="presParOf" srcId="{35A5CEE2-C57D-47BD-A2CC-34B6F7778C31}" destId="{7946C89A-8388-4867-9998-42799C45D85D}" srcOrd="1" destOrd="0" presId="urn:microsoft.com/office/officeart/2008/layout/LinedList"/>
    <dgm:cxn modelId="{F3D9846B-9AFE-4273-9443-4070B79A9674}" type="presParOf" srcId="{30192C2B-9116-4003-8989-15A1BBBA79DD}" destId="{3A37D0CB-4A0F-433C-AFAD-FBC7E769A9A8}" srcOrd="6" destOrd="0" presId="urn:microsoft.com/office/officeart/2008/layout/LinedList"/>
    <dgm:cxn modelId="{694D6947-724D-4FD2-8718-C9F6E4FFB2B8}" type="presParOf" srcId="{30192C2B-9116-4003-8989-15A1BBBA79DD}" destId="{9FC2F799-3336-4F9E-9801-279F15C1794C}" srcOrd="7" destOrd="0" presId="urn:microsoft.com/office/officeart/2008/layout/LinedList"/>
    <dgm:cxn modelId="{F0EB87A3-FA96-497B-81C8-2F63B56A7B4D}" type="presParOf" srcId="{9FC2F799-3336-4F9E-9801-279F15C1794C}" destId="{BA3B476F-22E6-4672-82FA-425CAF3BC76B}" srcOrd="0" destOrd="0" presId="urn:microsoft.com/office/officeart/2008/layout/LinedList"/>
    <dgm:cxn modelId="{76EBA11C-C3C4-44A9-B824-22C063058646}" type="presParOf" srcId="{9FC2F799-3336-4F9E-9801-279F15C1794C}" destId="{F28EC646-0A13-4A34-BD47-E9AD449FA3B3}" srcOrd="1" destOrd="0" presId="urn:microsoft.com/office/officeart/2008/layout/LinedList"/>
    <dgm:cxn modelId="{97FFAD33-10C5-48C5-8269-93EAF5AC2DF4}" type="presParOf" srcId="{30192C2B-9116-4003-8989-15A1BBBA79DD}" destId="{0C8F80EE-5639-42E5-9CD4-BF37FDC2AA2B}" srcOrd="8" destOrd="0" presId="urn:microsoft.com/office/officeart/2008/layout/LinedList"/>
    <dgm:cxn modelId="{FD9265F0-829D-47FC-B7D5-1E763C8A98BE}" type="presParOf" srcId="{30192C2B-9116-4003-8989-15A1BBBA79DD}" destId="{7A95A69B-D708-4FC9-A8AE-4B7C8D3BAAEA}" srcOrd="9" destOrd="0" presId="urn:microsoft.com/office/officeart/2008/layout/LinedList"/>
    <dgm:cxn modelId="{AFE57E72-2015-4551-99BE-8A074E790C67}" type="presParOf" srcId="{7A95A69B-D708-4FC9-A8AE-4B7C8D3BAAEA}" destId="{A907305B-FC90-44F6-95A1-BDC38447FA7C}" srcOrd="0" destOrd="0" presId="urn:microsoft.com/office/officeart/2008/layout/LinedList"/>
    <dgm:cxn modelId="{4F48F0A7-6156-4406-B5B6-5041F6401A8C}" type="presParOf" srcId="{7A95A69B-D708-4FC9-A8AE-4B7C8D3BAAEA}" destId="{D0BF8C07-5C26-4D2F-95E4-865497C10D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9D0EC-2072-4FDC-A292-13106D38177B}">
      <dsp:nvSpPr>
        <dsp:cNvPr id="0" name=""/>
        <dsp:cNvSpPr/>
      </dsp:nvSpPr>
      <dsp:spPr>
        <a:xfrm>
          <a:off x="0" y="679"/>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C79FB-7FFA-4DDA-AB63-212627F765C3}">
      <dsp:nvSpPr>
        <dsp:cNvPr id="0" name=""/>
        <dsp:cNvSpPr/>
      </dsp:nvSpPr>
      <dsp:spPr>
        <a:xfrm>
          <a:off x="0" y="679"/>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There are 3 reasons why an author writes a story.</a:t>
          </a:r>
        </a:p>
      </dsp:txBody>
      <dsp:txXfrm>
        <a:off x="0" y="679"/>
        <a:ext cx="6735443" cy="1112648"/>
      </dsp:txXfrm>
    </dsp:sp>
    <dsp:sp modelId="{61874323-C79F-48AC-AB6A-C018B67B8384}">
      <dsp:nvSpPr>
        <dsp:cNvPr id="0" name=""/>
        <dsp:cNvSpPr/>
      </dsp:nvSpPr>
      <dsp:spPr>
        <a:xfrm>
          <a:off x="0" y="1113327"/>
          <a:ext cx="6735443" cy="0"/>
        </a:xfrm>
        <a:prstGeom prst="line">
          <a:avLst/>
        </a:prstGeom>
        <a:solidFill>
          <a:schemeClr val="accent2">
            <a:hueOff val="950851"/>
            <a:satOff val="-19128"/>
            <a:lumOff val="-6863"/>
            <a:alphaOff val="0"/>
          </a:schemeClr>
        </a:solidFill>
        <a:ln w="12700" cap="flat" cmpd="sng" algn="ctr">
          <a:solidFill>
            <a:schemeClr val="accent2">
              <a:hueOff val="950851"/>
              <a:satOff val="-19128"/>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003B0-5A26-4AA1-B1F9-2FD76EAF13E2}">
      <dsp:nvSpPr>
        <dsp:cNvPr id="0" name=""/>
        <dsp:cNvSpPr/>
      </dsp:nvSpPr>
      <dsp:spPr>
        <a:xfrm>
          <a:off x="0" y="1113327"/>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 To persuade</a:t>
          </a:r>
        </a:p>
      </dsp:txBody>
      <dsp:txXfrm>
        <a:off x="0" y="1113327"/>
        <a:ext cx="6735443" cy="1112648"/>
      </dsp:txXfrm>
    </dsp:sp>
    <dsp:sp modelId="{E1E89573-98C5-4C63-B397-B7708B390BEE}">
      <dsp:nvSpPr>
        <dsp:cNvPr id="0" name=""/>
        <dsp:cNvSpPr/>
      </dsp:nvSpPr>
      <dsp:spPr>
        <a:xfrm>
          <a:off x="0" y="2225976"/>
          <a:ext cx="6735443" cy="0"/>
        </a:xfrm>
        <a:prstGeom prst="line">
          <a:avLst/>
        </a:prstGeom>
        <a:solidFill>
          <a:schemeClr val="accent2">
            <a:hueOff val="1901703"/>
            <a:satOff val="-38256"/>
            <a:lumOff val="-13725"/>
            <a:alphaOff val="0"/>
          </a:schemeClr>
        </a:solidFill>
        <a:ln w="12700" cap="flat" cmpd="sng" algn="ctr">
          <a:solidFill>
            <a:schemeClr val="accent2">
              <a:hueOff val="1901703"/>
              <a:satOff val="-38256"/>
              <a:lumOff val="-13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4DF81-3BCF-4620-B085-4F9797512E0A}">
      <dsp:nvSpPr>
        <dsp:cNvPr id="0" name=""/>
        <dsp:cNvSpPr/>
      </dsp:nvSpPr>
      <dsp:spPr>
        <a:xfrm>
          <a:off x="0" y="2225976"/>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 To inform</a:t>
          </a:r>
        </a:p>
      </dsp:txBody>
      <dsp:txXfrm>
        <a:off x="0" y="2225976"/>
        <a:ext cx="6735443" cy="1112648"/>
      </dsp:txXfrm>
    </dsp:sp>
    <dsp:sp modelId="{3A37D0CB-4A0F-433C-AFAD-FBC7E769A9A8}">
      <dsp:nvSpPr>
        <dsp:cNvPr id="0" name=""/>
        <dsp:cNvSpPr/>
      </dsp:nvSpPr>
      <dsp:spPr>
        <a:xfrm>
          <a:off x="0" y="3338625"/>
          <a:ext cx="6735443" cy="0"/>
        </a:xfrm>
        <a:prstGeom prst="line">
          <a:avLst/>
        </a:prstGeom>
        <a:solidFill>
          <a:schemeClr val="accent2">
            <a:hueOff val="2852554"/>
            <a:satOff val="-57383"/>
            <a:lumOff val="-20588"/>
            <a:alphaOff val="0"/>
          </a:schemeClr>
        </a:solidFill>
        <a:ln w="12700" cap="flat" cmpd="sng" algn="ctr">
          <a:solidFill>
            <a:schemeClr val="accent2">
              <a:hueOff val="2852554"/>
              <a:satOff val="-57383"/>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B476F-22E6-4672-82FA-425CAF3BC76B}">
      <dsp:nvSpPr>
        <dsp:cNvPr id="0" name=""/>
        <dsp:cNvSpPr/>
      </dsp:nvSpPr>
      <dsp:spPr>
        <a:xfrm>
          <a:off x="0" y="3338625"/>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3.To entertain</a:t>
          </a:r>
        </a:p>
      </dsp:txBody>
      <dsp:txXfrm>
        <a:off x="0" y="3338625"/>
        <a:ext cx="6735443" cy="1112648"/>
      </dsp:txXfrm>
    </dsp:sp>
    <dsp:sp modelId="{0C8F80EE-5639-42E5-9CD4-BF37FDC2AA2B}">
      <dsp:nvSpPr>
        <dsp:cNvPr id="0" name=""/>
        <dsp:cNvSpPr/>
      </dsp:nvSpPr>
      <dsp:spPr>
        <a:xfrm>
          <a:off x="0" y="4451274"/>
          <a:ext cx="6735443"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7305B-FC90-44F6-95A1-BDC38447FA7C}">
      <dsp:nvSpPr>
        <dsp:cNvPr id="0" name=""/>
        <dsp:cNvSpPr/>
      </dsp:nvSpPr>
      <dsp:spPr>
        <a:xfrm>
          <a:off x="0" y="4451274"/>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Think about it. It spells PIE. </a:t>
          </a:r>
        </a:p>
        <a:p>
          <a:pPr marL="0" lvl="0" indent="0" algn="l" defTabSz="1200150">
            <a:lnSpc>
              <a:spcPct val="90000"/>
            </a:lnSpc>
            <a:spcBef>
              <a:spcPct val="0"/>
            </a:spcBef>
            <a:spcAft>
              <a:spcPct val="35000"/>
            </a:spcAft>
            <a:buNone/>
          </a:pPr>
          <a:r>
            <a:rPr lang="en-US" sz="2700" b="1" kern="1200" dirty="0">
              <a:solidFill>
                <a:srgbClr val="FF0000"/>
              </a:solidFill>
            </a:rPr>
            <a:t>P</a:t>
          </a:r>
          <a:r>
            <a:rPr lang="en-US" sz="2700" kern="1200" dirty="0"/>
            <a:t>= persuade, </a:t>
          </a:r>
          <a:r>
            <a:rPr lang="en-US" sz="2700" b="1" kern="1200" dirty="0">
              <a:solidFill>
                <a:srgbClr val="FF0000"/>
              </a:solidFill>
            </a:rPr>
            <a:t>I</a:t>
          </a:r>
          <a:r>
            <a:rPr lang="en-US" sz="2700" kern="1200" dirty="0"/>
            <a:t>= inform, </a:t>
          </a:r>
          <a:r>
            <a:rPr lang="en-US" sz="2700" b="1" kern="1200" dirty="0">
              <a:solidFill>
                <a:srgbClr val="FF0000"/>
              </a:solidFill>
            </a:rPr>
            <a:t>E</a:t>
          </a:r>
          <a:r>
            <a:rPr lang="en-US" sz="2700" kern="1200" dirty="0"/>
            <a:t>= entertain</a:t>
          </a:r>
        </a:p>
      </dsp:txBody>
      <dsp:txXfrm>
        <a:off x="0" y="4451274"/>
        <a:ext cx="6735443" cy="111264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5/3/2021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5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14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88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5/3/2021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38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70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11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5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87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35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5/3/2021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1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5/3/2021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7332553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10" r:id="rId4"/>
    <p:sldLayoutId id="2147483711"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ologycorner.com/physics/energy/problemset_kinetic_potential_energy.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shal-raj.blogspot.com/2010_06_01_archive.html"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v.wikipedia.org/wiki/Tiger"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hilosophicaldisquisitions.blogspot.com/2010/10/rational-persuasiveness-and-religious.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359087"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Wikimedia_Deutschland_icon_inform.sv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247125&amp;picture=burger-monster"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68FE4-D142-4B84-B382-B198E99333B8}"/>
              </a:ext>
            </a:extLst>
          </p:cNvPr>
          <p:cNvSpPr>
            <a:spLocks noGrp="1"/>
          </p:cNvSpPr>
          <p:nvPr>
            <p:ph type="ctrTitle"/>
          </p:nvPr>
        </p:nvSpPr>
        <p:spPr>
          <a:xfrm>
            <a:off x="838200" y="647593"/>
            <a:ext cx="4467792" cy="3060541"/>
          </a:xfrm>
        </p:spPr>
        <p:txBody>
          <a:bodyPr>
            <a:normAutofit/>
          </a:bodyPr>
          <a:lstStyle/>
          <a:p>
            <a:r>
              <a:rPr lang="en-US" sz="7200" dirty="0">
                <a:solidFill>
                  <a:srgbClr val="FFFFFF"/>
                </a:solidFill>
              </a:rPr>
              <a:t>Authors Purpose</a:t>
            </a:r>
          </a:p>
        </p:txBody>
      </p:sp>
      <p:sp>
        <p:nvSpPr>
          <p:cNvPr id="3" name="Subtitle 2">
            <a:extLst>
              <a:ext uri="{FF2B5EF4-FFF2-40B4-BE49-F238E27FC236}">
                <a16:creationId xmlns:a16="http://schemas.microsoft.com/office/drawing/2014/main" id="{55F32AD1-B489-4853-9D57-75EA588C94A7}"/>
              </a:ext>
            </a:extLst>
          </p:cNvPr>
          <p:cNvSpPr>
            <a:spLocks noGrp="1"/>
          </p:cNvSpPr>
          <p:nvPr>
            <p:ph type="subTitle" idx="1"/>
          </p:nvPr>
        </p:nvSpPr>
        <p:spPr>
          <a:xfrm>
            <a:off x="734059" y="4070584"/>
            <a:ext cx="4467792" cy="2410198"/>
          </a:xfrm>
        </p:spPr>
        <p:txBody>
          <a:bodyPr>
            <a:normAutofit/>
          </a:bodyPr>
          <a:lstStyle/>
          <a:p>
            <a:r>
              <a:rPr lang="en-US" sz="4000" b="1" i="1" dirty="0">
                <a:solidFill>
                  <a:srgbClr val="EE7661"/>
                </a:solidFill>
              </a:rPr>
              <a:t>Easy As P. I. E</a:t>
            </a: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clipart&#10;&#10;Description automatically generated">
            <a:extLst>
              <a:ext uri="{FF2B5EF4-FFF2-40B4-BE49-F238E27FC236}">
                <a16:creationId xmlns:a16="http://schemas.microsoft.com/office/drawing/2014/main" id="{E8588707-D26D-4262-9683-B2143DFC5C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1798" y="2004562"/>
            <a:ext cx="4252055" cy="2848876"/>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47597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4657A2-7BC4-4C72-B0AA-97FC2B91FFE7}"/>
              </a:ext>
            </a:extLst>
          </p:cNvPr>
          <p:cNvSpPr>
            <a:spLocks noGrp="1"/>
          </p:cNvSpPr>
          <p:nvPr>
            <p:ph type="title"/>
          </p:nvPr>
        </p:nvSpPr>
        <p:spPr>
          <a:xfrm>
            <a:off x="727684" y="1479056"/>
            <a:ext cx="4467792" cy="306054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THAT’S RIGHT TO </a:t>
            </a:r>
            <a:r>
              <a:rPr lang="en-US" sz="6600" kern="1200" dirty="0">
                <a:solidFill>
                  <a:srgbClr val="FFFF00"/>
                </a:solidFill>
                <a:latin typeface="+mj-lt"/>
                <a:ea typeface="+mj-ea"/>
                <a:cs typeface="+mj-cs"/>
              </a:rPr>
              <a:t>ENTERTAIN!</a:t>
            </a:r>
          </a:p>
        </p:txBody>
      </p:sp>
      <p:sp>
        <p:nvSpPr>
          <p:cNvPr id="35" name="Oval 3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C933EAD6-286B-495D-B4AD-AB9E03872B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9080" y="775849"/>
            <a:ext cx="4252055" cy="3456279"/>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3" name="Content Placeholder 2">
            <a:extLst>
              <a:ext uri="{FF2B5EF4-FFF2-40B4-BE49-F238E27FC236}">
                <a16:creationId xmlns:a16="http://schemas.microsoft.com/office/drawing/2014/main" id="{5BAFCC35-519D-4284-9CB6-DD90C57C0BCE}"/>
              </a:ext>
            </a:extLst>
          </p:cNvPr>
          <p:cNvSpPr>
            <a:spLocks noGrp="1"/>
          </p:cNvSpPr>
          <p:nvPr>
            <p:ph idx="1"/>
          </p:nvPr>
        </p:nvSpPr>
        <p:spPr>
          <a:xfrm>
            <a:off x="6096000" y="4364083"/>
            <a:ext cx="4467792" cy="2410198"/>
          </a:xfrm>
        </p:spPr>
        <p:txBody>
          <a:bodyPr vert="horz" lIns="91440" tIns="45720" rIns="91440" bIns="45720" rtlCol="0">
            <a:normAutofit/>
          </a:bodyPr>
          <a:lstStyle/>
          <a:p>
            <a:pPr marL="0" indent="0" algn="ctr">
              <a:buNone/>
            </a:pPr>
            <a:r>
              <a:rPr lang="en-US" sz="2400" b="1" kern="1200" dirty="0">
                <a:solidFill>
                  <a:srgbClr val="EE7661"/>
                </a:solidFill>
                <a:latin typeface="+mn-lt"/>
                <a:ea typeface="+mn-ea"/>
                <a:cs typeface="+mn-cs"/>
              </a:rPr>
              <a:t>The author was trying to make us laugh or ENTERTAIN us with his story about hamburgers. </a:t>
            </a:r>
          </a:p>
        </p:txBody>
      </p:sp>
    </p:spTree>
    <p:extLst>
      <p:ext uri="{BB962C8B-B14F-4D97-AF65-F5344CB8AC3E}">
        <p14:creationId xmlns:p14="http://schemas.microsoft.com/office/powerpoint/2010/main" val="323585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E59D1F-6368-45BA-B082-89CF74C2B23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ctr"/>
            <a:r>
              <a:rPr lang="en-US" sz="6000" b="1" kern="1200" dirty="0">
                <a:solidFill>
                  <a:srgbClr val="1366DC"/>
                </a:solidFill>
                <a:latin typeface="+mj-lt"/>
                <a:ea typeface="+mj-ea"/>
                <a:cs typeface="+mj-cs"/>
              </a:rPr>
              <a:t>Now you can try it on your own!</a:t>
            </a:r>
          </a:p>
        </p:txBody>
      </p:sp>
      <p:sp>
        <p:nvSpPr>
          <p:cNvPr id="17"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27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2FFEB2-A311-4DDA-923F-C5AE61004130}"/>
              </a:ext>
            </a:extLst>
          </p:cNvPr>
          <p:cNvSpPr>
            <a:spLocks noGrp="1"/>
          </p:cNvSpPr>
          <p:nvPr>
            <p:ph type="title"/>
          </p:nvPr>
        </p:nvSpPr>
        <p:spPr>
          <a:xfrm>
            <a:off x="838200" y="643467"/>
            <a:ext cx="2951205" cy="5571066"/>
          </a:xfrm>
        </p:spPr>
        <p:txBody>
          <a:bodyPr>
            <a:normAutofit/>
          </a:bodyPr>
          <a:lstStyle/>
          <a:p>
            <a:r>
              <a:rPr lang="en-US">
                <a:solidFill>
                  <a:srgbClr val="FFFFFF"/>
                </a:solidFill>
              </a:rPr>
              <a:t>EQ: What is the authors purpose for writing a story?</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4F9FB85-3D08-4C7C-9FF2-FC6DBA998606}"/>
              </a:ext>
            </a:extLst>
          </p:cNvPr>
          <p:cNvGraphicFramePr>
            <a:graphicFrameLocks noGrp="1"/>
          </p:cNvGraphicFramePr>
          <p:nvPr>
            <p:ph idx="1"/>
            <p:extLst>
              <p:ext uri="{D42A27DB-BD31-4B8C-83A1-F6EECF244321}">
                <p14:modId xmlns:p14="http://schemas.microsoft.com/office/powerpoint/2010/main" val="229333142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2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D1CE5-58F5-48CC-B2E5-203154DCBBB6}"/>
              </a:ext>
            </a:extLst>
          </p:cNvPr>
          <p:cNvSpPr>
            <a:spLocks noGrp="1"/>
          </p:cNvSpPr>
          <p:nvPr>
            <p:ph type="title"/>
          </p:nvPr>
        </p:nvSpPr>
        <p:spPr>
          <a:xfrm>
            <a:off x="686834" y="591344"/>
            <a:ext cx="3200400" cy="5585619"/>
          </a:xfrm>
        </p:spPr>
        <p:txBody>
          <a:bodyPr>
            <a:normAutofit/>
          </a:bodyPr>
          <a:lstStyle/>
          <a:p>
            <a:r>
              <a:rPr lang="en-US">
                <a:solidFill>
                  <a:srgbClr val="FFFFFF"/>
                </a:solidFill>
              </a:rPr>
              <a:t>What does Authors Purpose Mean?</a:t>
            </a:r>
          </a:p>
        </p:txBody>
      </p:sp>
      <p:sp>
        <p:nvSpPr>
          <p:cNvPr id="3" name="Content Placeholder 2">
            <a:extLst>
              <a:ext uri="{FF2B5EF4-FFF2-40B4-BE49-F238E27FC236}">
                <a16:creationId xmlns:a16="http://schemas.microsoft.com/office/drawing/2014/main" id="{F4A48312-1CCF-4337-B63C-2C2677EEFF0A}"/>
              </a:ext>
            </a:extLst>
          </p:cNvPr>
          <p:cNvSpPr>
            <a:spLocks noGrp="1"/>
          </p:cNvSpPr>
          <p:nvPr>
            <p:ph idx="1"/>
          </p:nvPr>
        </p:nvSpPr>
        <p:spPr>
          <a:xfrm>
            <a:off x="4447308" y="591344"/>
            <a:ext cx="6906491" cy="5585619"/>
          </a:xfrm>
        </p:spPr>
        <p:txBody>
          <a:bodyPr anchor="ctr">
            <a:normAutofit lnSpcReduction="10000"/>
          </a:bodyPr>
          <a:lstStyle/>
          <a:p>
            <a:pPr marL="0" indent="0" algn="ctr">
              <a:buNone/>
            </a:pPr>
            <a:r>
              <a:rPr lang="en-US" b="1" dirty="0">
                <a:solidFill>
                  <a:srgbClr val="1366DC"/>
                </a:solidFill>
              </a:rPr>
              <a:t>Authors purpose lets you know why the author sat down and wrote the book or text. </a:t>
            </a:r>
          </a:p>
          <a:p>
            <a:pPr marL="0" indent="0">
              <a:buNone/>
            </a:pPr>
            <a:endParaRPr lang="en-US" sz="2400" dirty="0"/>
          </a:p>
          <a:p>
            <a:pPr>
              <a:buFont typeface="Wingdings" panose="05000000000000000000" pitchFamily="2" charset="2"/>
              <a:buChar char="v"/>
            </a:pPr>
            <a:r>
              <a:rPr lang="en-US" sz="2400" dirty="0"/>
              <a:t>If the author writes to </a:t>
            </a:r>
            <a:r>
              <a:rPr lang="en-US" sz="2400" b="1" dirty="0">
                <a:solidFill>
                  <a:srgbClr val="1366DC"/>
                </a:solidFill>
              </a:rPr>
              <a:t>persuade</a:t>
            </a:r>
            <a:r>
              <a:rPr lang="en-US" sz="2400" dirty="0"/>
              <a:t> the reader about something he or she wants to persuade them to do something. </a:t>
            </a:r>
          </a:p>
          <a:p>
            <a:pPr marL="0" indent="0">
              <a:buNone/>
            </a:pPr>
            <a:endParaRPr lang="en-US" sz="2400" dirty="0"/>
          </a:p>
          <a:p>
            <a:pPr>
              <a:buFont typeface="Wingdings" panose="05000000000000000000" pitchFamily="2" charset="2"/>
              <a:buChar char="v"/>
            </a:pPr>
            <a:r>
              <a:rPr lang="en-US" sz="2400" dirty="0"/>
              <a:t>When the author writes to </a:t>
            </a:r>
            <a:r>
              <a:rPr lang="en-US" sz="2400" b="1" dirty="0">
                <a:solidFill>
                  <a:srgbClr val="1366DC"/>
                </a:solidFill>
              </a:rPr>
              <a:t>inform</a:t>
            </a:r>
            <a:r>
              <a:rPr lang="en-US" sz="2400" dirty="0"/>
              <a:t> the reader about something, they are writing to give the reader facts and information about a topic. </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When the author writes to </a:t>
            </a:r>
            <a:r>
              <a:rPr lang="en-US" sz="2400" b="1" dirty="0">
                <a:solidFill>
                  <a:srgbClr val="1366DC"/>
                </a:solidFill>
              </a:rPr>
              <a:t>entertain</a:t>
            </a:r>
            <a:r>
              <a:rPr lang="en-US" sz="2400" dirty="0"/>
              <a:t> he or she writes it to make the reader laugh or be entertained! </a:t>
            </a:r>
          </a:p>
          <a:p>
            <a:pPr marL="0" indent="0">
              <a:buNone/>
            </a:pPr>
            <a:endParaRPr lang="en-US" sz="2400" dirty="0"/>
          </a:p>
          <a:p>
            <a:endParaRPr lang="en-US" sz="2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0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CABC129-59B3-45E1-AE56-4DE143BEBE05}"/>
              </a:ext>
            </a:extLst>
          </p:cNvPr>
          <p:cNvSpPr/>
          <p:nvPr/>
        </p:nvSpPr>
        <p:spPr>
          <a:xfrm rot="1724640">
            <a:off x="6800966" y="3176084"/>
            <a:ext cx="5503778" cy="3255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4A42F99-4D25-48DB-B08C-BC3D5F902F73}"/>
              </a:ext>
            </a:extLst>
          </p:cNvPr>
          <p:cNvSpPr/>
          <p:nvPr/>
        </p:nvSpPr>
        <p:spPr>
          <a:xfrm>
            <a:off x="124862" y="991657"/>
            <a:ext cx="5400844" cy="4275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8B33E-B7ED-4AB2-BFE9-ACFA2A97F628}"/>
              </a:ext>
            </a:extLst>
          </p:cNvPr>
          <p:cNvSpPr>
            <a:spLocks noGrp="1"/>
          </p:cNvSpPr>
          <p:nvPr>
            <p:ph type="title"/>
          </p:nvPr>
        </p:nvSpPr>
        <p:spPr/>
        <p:txBody>
          <a:bodyPr/>
          <a:lstStyle/>
          <a:p>
            <a:pPr algn="ctr"/>
            <a:r>
              <a:rPr lang="en-US" dirty="0">
                <a:solidFill>
                  <a:srgbClr val="1366DC"/>
                </a:solidFill>
              </a:rPr>
              <a:t>Now let's read some text and figure out the purpose</a:t>
            </a:r>
          </a:p>
        </p:txBody>
      </p:sp>
      <p:sp>
        <p:nvSpPr>
          <p:cNvPr id="3" name="Content Placeholder 2">
            <a:extLst>
              <a:ext uri="{FF2B5EF4-FFF2-40B4-BE49-F238E27FC236}">
                <a16:creationId xmlns:a16="http://schemas.microsoft.com/office/drawing/2014/main" id="{BE1AC8FD-40D2-45BB-A62C-EBED463B322D}"/>
              </a:ext>
            </a:extLst>
          </p:cNvPr>
          <p:cNvSpPr>
            <a:spLocks noGrp="1"/>
          </p:cNvSpPr>
          <p:nvPr>
            <p:ph idx="1"/>
          </p:nvPr>
        </p:nvSpPr>
        <p:spPr>
          <a:xfrm>
            <a:off x="838200" y="1825625"/>
            <a:ext cx="4465320" cy="3859742"/>
          </a:xfrm>
        </p:spPr>
        <p:txBody>
          <a:bodyPr>
            <a:normAutofit/>
          </a:bodyPr>
          <a:lstStyle/>
          <a:p>
            <a:pPr marL="514350" indent="-514350">
              <a:buFont typeface="+mj-lt"/>
              <a:buAutoNum type="arabicPeriod"/>
            </a:pPr>
            <a:r>
              <a:rPr lang="en-US" dirty="0"/>
              <a:t>First Read the Text</a:t>
            </a:r>
          </a:p>
          <a:p>
            <a:pPr marL="514350" indent="-514350">
              <a:buFont typeface="+mj-lt"/>
              <a:buAutoNum type="arabicPeriod"/>
            </a:pPr>
            <a:r>
              <a:rPr lang="en-US" dirty="0"/>
              <a:t>Next Decide Why the Author wrote the story</a:t>
            </a:r>
          </a:p>
          <a:p>
            <a:pPr marL="514350" indent="-514350">
              <a:buFont typeface="+mj-lt"/>
              <a:buAutoNum type="arabicPeriod"/>
            </a:pPr>
            <a:r>
              <a:rPr lang="en-US" dirty="0"/>
              <a:t>Remember its easy as PIE!</a:t>
            </a:r>
          </a:p>
          <a:p>
            <a:endParaRPr lang="en-US" dirty="0"/>
          </a:p>
        </p:txBody>
      </p:sp>
      <p:pic>
        <p:nvPicPr>
          <p:cNvPr id="4" name="Picture 3">
            <a:extLst>
              <a:ext uri="{FF2B5EF4-FFF2-40B4-BE49-F238E27FC236}">
                <a16:creationId xmlns:a16="http://schemas.microsoft.com/office/drawing/2014/main" id="{712E8D57-C3CD-4EBF-B14B-5581BE05B8E2}"/>
              </a:ext>
            </a:extLst>
          </p:cNvPr>
          <p:cNvPicPr>
            <a:picLocks noChangeAspect="1"/>
          </p:cNvPicPr>
          <p:nvPr/>
        </p:nvPicPr>
        <p:blipFill>
          <a:blip r:embed="rId2"/>
          <a:stretch>
            <a:fillRect/>
          </a:stretch>
        </p:blipFill>
        <p:spPr>
          <a:xfrm>
            <a:off x="5926137" y="2262636"/>
            <a:ext cx="2791143" cy="3255196"/>
          </a:xfrm>
          <a:prstGeom prst="rect">
            <a:avLst/>
          </a:prstGeom>
        </p:spPr>
      </p:pic>
      <p:pic>
        <p:nvPicPr>
          <p:cNvPr id="5" name="Picture 4">
            <a:extLst>
              <a:ext uri="{FF2B5EF4-FFF2-40B4-BE49-F238E27FC236}">
                <a16:creationId xmlns:a16="http://schemas.microsoft.com/office/drawing/2014/main" id="{F8E71223-98F6-4818-8877-52DD22042FD4}"/>
              </a:ext>
            </a:extLst>
          </p:cNvPr>
          <p:cNvPicPr>
            <a:picLocks noChangeAspect="1"/>
          </p:cNvPicPr>
          <p:nvPr/>
        </p:nvPicPr>
        <p:blipFill>
          <a:blip r:embed="rId3"/>
          <a:stretch>
            <a:fillRect/>
          </a:stretch>
        </p:blipFill>
        <p:spPr>
          <a:xfrm>
            <a:off x="9026990" y="2262636"/>
            <a:ext cx="2514772" cy="3255196"/>
          </a:xfrm>
          <a:prstGeom prst="rect">
            <a:avLst/>
          </a:prstGeom>
        </p:spPr>
      </p:pic>
    </p:spTree>
    <p:extLst>
      <p:ext uri="{BB962C8B-B14F-4D97-AF65-F5344CB8AC3E}">
        <p14:creationId xmlns:p14="http://schemas.microsoft.com/office/powerpoint/2010/main" val="293388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8C251C-5240-4CBC-AACA-22D166A70983}"/>
              </a:ext>
            </a:extLst>
          </p:cNvPr>
          <p:cNvSpPr>
            <a:spLocks noGrp="1"/>
          </p:cNvSpPr>
          <p:nvPr>
            <p:ph type="title"/>
          </p:nvPr>
        </p:nvSpPr>
        <p:spPr>
          <a:xfrm>
            <a:off x="838200" y="365125"/>
            <a:ext cx="10515600" cy="1325563"/>
          </a:xfrm>
        </p:spPr>
        <p:txBody>
          <a:bodyPr>
            <a:normAutofit/>
          </a:bodyPr>
          <a:lstStyle/>
          <a:p>
            <a:r>
              <a:rPr lang="en-US" dirty="0"/>
              <a:t>		</a:t>
            </a:r>
            <a:r>
              <a:rPr lang="en-US" b="1" dirty="0">
                <a:solidFill>
                  <a:srgbClr val="1366DC"/>
                </a:solidFill>
              </a:rPr>
              <a:t>Tigers</a:t>
            </a:r>
          </a:p>
        </p:txBody>
      </p:sp>
      <p:sp>
        <p:nvSpPr>
          <p:cNvPr id="3" name="Content Placeholder 2">
            <a:extLst>
              <a:ext uri="{FF2B5EF4-FFF2-40B4-BE49-F238E27FC236}">
                <a16:creationId xmlns:a16="http://schemas.microsoft.com/office/drawing/2014/main" id="{B21172C8-4951-42D7-95D2-D8AEAB540169}"/>
              </a:ext>
            </a:extLst>
          </p:cNvPr>
          <p:cNvSpPr>
            <a:spLocks noGrp="1"/>
          </p:cNvSpPr>
          <p:nvPr>
            <p:ph idx="1"/>
          </p:nvPr>
        </p:nvSpPr>
        <p:spPr>
          <a:xfrm>
            <a:off x="838200" y="1825625"/>
            <a:ext cx="5393361" cy="4351338"/>
          </a:xfrm>
        </p:spPr>
        <p:txBody>
          <a:bodyPr>
            <a:normAutofit/>
          </a:bodyPr>
          <a:lstStyle/>
          <a:p>
            <a:pPr marL="0" indent="0">
              <a:buNone/>
            </a:pPr>
            <a:r>
              <a:rPr lang="en-US" sz="2400" dirty="0"/>
              <a:t>	Tigers should be saved because they are endangered. They are being hunted for their fur. So that’s why I think we should help them. You can donate online for them or join a club. That’s why I think everybody should help save tigers.</a:t>
            </a:r>
          </a:p>
          <a:p>
            <a:pPr marL="0" indent="0">
              <a:buNone/>
            </a:pPr>
            <a:r>
              <a:rPr lang="en-US" sz="2400" dirty="0"/>
              <a:t> by: Ella Templeton</a:t>
            </a:r>
          </a:p>
          <a:p>
            <a:pPr marL="0" indent="0">
              <a:buNone/>
            </a:pPr>
            <a:endParaRPr lang="en-US" sz="2400" dirty="0"/>
          </a:p>
          <a:p>
            <a:pPr marL="0" indent="0">
              <a:buNone/>
            </a:pPr>
            <a:r>
              <a:rPr lang="en-US" sz="2400" dirty="0"/>
              <a:t>Did the author write to </a:t>
            </a:r>
            <a:r>
              <a:rPr lang="en-US" sz="2400" b="1" dirty="0">
                <a:solidFill>
                  <a:srgbClr val="EE7661"/>
                </a:solidFill>
              </a:rPr>
              <a:t>Persuade, Entertain, </a:t>
            </a:r>
            <a:r>
              <a:rPr lang="en-US" sz="2400" dirty="0"/>
              <a:t>or</a:t>
            </a:r>
            <a:r>
              <a:rPr lang="en-US" sz="2400" b="1" dirty="0">
                <a:solidFill>
                  <a:srgbClr val="EE7661"/>
                </a:solidFill>
              </a:rPr>
              <a:t> Inform?</a:t>
            </a:r>
            <a:endParaRPr lang="en-US" sz="2400" b="1" dirty="0"/>
          </a:p>
          <a:p>
            <a:endParaRPr lang="en-US" sz="2400" dirty="0"/>
          </a:p>
        </p:txBody>
      </p:sp>
      <p:pic>
        <p:nvPicPr>
          <p:cNvPr id="5" name="Picture 4" descr="A picture containing grass, mammal, outdoor, big cat&#10;&#10;Description automatically generated">
            <a:extLst>
              <a:ext uri="{FF2B5EF4-FFF2-40B4-BE49-F238E27FC236}">
                <a16:creationId xmlns:a16="http://schemas.microsoft.com/office/drawing/2014/main" id="{347888D6-F637-49D5-8E94-7582ACBA04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32" r="12367"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40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4657A2-7BC4-4C72-B0AA-97FC2B91FFE7}"/>
              </a:ext>
            </a:extLst>
          </p:cNvPr>
          <p:cNvSpPr>
            <a:spLocks noGrp="1"/>
          </p:cNvSpPr>
          <p:nvPr>
            <p:ph type="title"/>
          </p:nvPr>
        </p:nvSpPr>
        <p:spPr>
          <a:xfrm>
            <a:off x="300438" y="1898729"/>
            <a:ext cx="4467792" cy="306054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THAT’S RIGHT TO </a:t>
            </a:r>
            <a:r>
              <a:rPr lang="en-US" sz="6600" kern="1200" dirty="0">
                <a:solidFill>
                  <a:srgbClr val="FFFF00"/>
                </a:solidFill>
                <a:latin typeface="+mj-lt"/>
                <a:ea typeface="+mj-ea"/>
                <a:cs typeface="+mj-cs"/>
              </a:rPr>
              <a:t>PERSUADE!</a:t>
            </a:r>
          </a:p>
        </p:txBody>
      </p:sp>
      <p:sp>
        <p:nvSpPr>
          <p:cNvPr id="35" name="Oval 3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book&#10;&#10;Description automatically generated">
            <a:extLst>
              <a:ext uri="{FF2B5EF4-FFF2-40B4-BE49-F238E27FC236}">
                <a16:creationId xmlns:a16="http://schemas.microsoft.com/office/drawing/2014/main" id="{FB2A27F1-2B2F-4A53-B468-DD8B44B618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1798" y="1791959"/>
            <a:ext cx="4252055" cy="3274082"/>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3" name="Content Placeholder 2">
            <a:extLst>
              <a:ext uri="{FF2B5EF4-FFF2-40B4-BE49-F238E27FC236}">
                <a16:creationId xmlns:a16="http://schemas.microsoft.com/office/drawing/2014/main" id="{5BAFCC35-519D-4284-9CB6-DD90C57C0BCE}"/>
              </a:ext>
            </a:extLst>
          </p:cNvPr>
          <p:cNvSpPr>
            <a:spLocks noGrp="1"/>
          </p:cNvSpPr>
          <p:nvPr>
            <p:ph idx="1"/>
          </p:nvPr>
        </p:nvSpPr>
        <p:spPr>
          <a:xfrm>
            <a:off x="6092307" y="4905109"/>
            <a:ext cx="4467792" cy="2410198"/>
          </a:xfrm>
        </p:spPr>
        <p:txBody>
          <a:bodyPr vert="horz" lIns="91440" tIns="45720" rIns="91440" bIns="45720" rtlCol="0">
            <a:normAutofit/>
          </a:bodyPr>
          <a:lstStyle/>
          <a:p>
            <a:pPr marL="0" indent="0" algn="ctr">
              <a:buNone/>
            </a:pPr>
            <a:r>
              <a:rPr lang="en-US" sz="2400" b="1" kern="1200" dirty="0">
                <a:solidFill>
                  <a:srgbClr val="EE7661"/>
                </a:solidFill>
                <a:latin typeface="+mn-lt"/>
                <a:ea typeface="+mn-ea"/>
                <a:cs typeface="+mn-cs"/>
              </a:rPr>
              <a:t>The author was trying to convince us or PERSUADE us to help him save tigers. </a:t>
            </a:r>
          </a:p>
        </p:txBody>
      </p:sp>
    </p:spTree>
    <p:extLst>
      <p:ext uri="{BB962C8B-B14F-4D97-AF65-F5344CB8AC3E}">
        <p14:creationId xmlns:p14="http://schemas.microsoft.com/office/powerpoint/2010/main" val="79451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D3CB99-A746-439F-86D5-50D931FFC3BF}"/>
              </a:ext>
            </a:extLst>
          </p:cNvPr>
          <p:cNvSpPr>
            <a:spLocks noGrp="1"/>
          </p:cNvSpPr>
          <p:nvPr>
            <p:ph type="title"/>
          </p:nvPr>
        </p:nvSpPr>
        <p:spPr>
          <a:xfrm>
            <a:off x="838200" y="365125"/>
            <a:ext cx="5387502" cy="1325563"/>
          </a:xfrm>
        </p:spPr>
        <p:txBody>
          <a:bodyPr>
            <a:normAutofit/>
          </a:bodyPr>
          <a:lstStyle/>
          <a:p>
            <a:r>
              <a:rPr lang="en-US" b="1" dirty="0"/>
              <a:t>		</a:t>
            </a:r>
            <a:r>
              <a:rPr lang="en-US" b="1" dirty="0">
                <a:solidFill>
                  <a:srgbClr val="1366DC"/>
                </a:solidFill>
              </a:rPr>
              <a:t>Fish</a:t>
            </a:r>
          </a:p>
        </p:txBody>
      </p:sp>
      <p:sp>
        <p:nvSpPr>
          <p:cNvPr id="3" name="Content Placeholder 2">
            <a:extLst>
              <a:ext uri="{FF2B5EF4-FFF2-40B4-BE49-F238E27FC236}">
                <a16:creationId xmlns:a16="http://schemas.microsoft.com/office/drawing/2014/main" id="{C721413F-BFCD-4EC1-BD7A-BFB8A33485B1}"/>
              </a:ext>
            </a:extLst>
          </p:cNvPr>
          <p:cNvSpPr>
            <a:spLocks noGrp="1"/>
          </p:cNvSpPr>
          <p:nvPr>
            <p:ph idx="1"/>
          </p:nvPr>
        </p:nvSpPr>
        <p:spPr>
          <a:xfrm>
            <a:off x="838200" y="1825625"/>
            <a:ext cx="5387502" cy="4351338"/>
          </a:xfrm>
        </p:spPr>
        <p:txBody>
          <a:bodyPr>
            <a:normAutofit/>
          </a:bodyPr>
          <a:lstStyle/>
          <a:p>
            <a:pPr marL="0" indent="0">
              <a:buNone/>
            </a:pPr>
            <a:r>
              <a:rPr lang="en-US" sz="2600" dirty="0"/>
              <a:t>	Fish are creatures that can only survive in the water. Fish lay eggs just like birds, reptiles, and amphibians. They have gills that help them breath underwater. Their gills are like lungs. Fish also have scales instead of skin. Fish eat worms or other small fish. </a:t>
            </a:r>
          </a:p>
          <a:p>
            <a:pPr marL="0" indent="0">
              <a:buNone/>
            </a:pPr>
            <a:r>
              <a:rPr lang="en-US" sz="2600" dirty="0"/>
              <a:t>Did the author write to </a:t>
            </a:r>
            <a:r>
              <a:rPr lang="en-US" sz="2600" b="1" dirty="0">
                <a:solidFill>
                  <a:srgbClr val="EE7661"/>
                </a:solidFill>
              </a:rPr>
              <a:t>Persuade</a:t>
            </a:r>
            <a:r>
              <a:rPr lang="en-US" sz="2600" b="1" dirty="0"/>
              <a:t>, </a:t>
            </a:r>
            <a:r>
              <a:rPr lang="en-US" sz="2600" b="1" dirty="0">
                <a:solidFill>
                  <a:srgbClr val="EE7661"/>
                </a:solidFill>
              </a:rPr>
              <a:t>Entertain</a:t>
            </a:r>
            <a:r>
              <a:rPr lang="en-US" sz="2600" b="1" dirty="0"/>
              <a:t>, </a:t>
            </a:r>
            <a:r>
              <a:rPr lang="en-US" sz="2600" dirty="0"/>
              <a:t>or</a:t>
            </a:r>
            <a:r>
              <a:rPr lang="en-US" sz="2600" b="1" dirty="0"/>
              <a:t> </a:t>
            </a:r>
            <a:r>
              <a:rPr lang="en-US" sz="2600" b="1" dirty="0">
                <a:solidFill>
                  <a:srgbClr val="EE7661"/>
                </a:solidFill>
              </a:rPr>
              <a:t>Inform</a:t>
            </a:r>
            <a:r>
              <a:rPr lang="en-US" sz="2600" b="1" dirty="0"/>
              <a:t>?</a:t>
            </a:r>
          </a:p>
          <a:p>
            <a:pPr marL="0" indent="0">
              <a:buNone/>
            </a:pPr>
            <a:endParaRPr lang="en-US" sz="2600" dirty="0"/>
          </a:p>
          <a:p>
            <a:endParaRPr lang="en-US" sz="2600" dirty="0"/>
          </a:p>
        </p:txBody>
      </p:sp>
      <p:pic>
        <p:nvPicPr>
          <p:cNvPr id="5" name="Picture 4" descr="A picture containing bird, orange, fish, soft-finned fish&#10;&#10;Description automatically generated">
            <a:extLst>
              <a:ext uri="{FF2B5EF4-FFF2-40B4-BE49-F238E27FC236}">
                <a16:creationId xmlns:a16="http://schemas.microsoft.com/office/drawing/2014/main" id="{43398475-5B0C-48DA-A518-215E85CC768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69" r="1212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4657A2-7BC4-4C72-B0AA-97FC2B91FFE7}"/>
              </a:ext>
            </a:extLst>
          </p:cNvPr>
          <p:cNvSpPr>
            <a:spLocks noGrp="1"/>
          </p:cNvSpPr>
          <p:nvPr>
            <p:ph type="title"/>
          </p:nvPr>
        </p:nvSpPr>
        <p:spPr>
          <a:xfrm>
            <a:off x="555709" y="1898729"/>
            <a:ext cx="4467792" cy="306054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THAT’S RIGHT TO </a:t>
            </a:r>
            <a:r>
              <a:rPr lang="en-US" sz="6600" kern="1200" dirty="0">
                <a:solidFill>
                  <a:srgbClr val="FFFF00"/>
                </a:solidFill>
                <a:latin typeface="+mj-lt"/>
                <a:ea typeface="+mj-ea"/>
                <a:cs typeface="+mj-cs"/>
              </a:rPr>
              <a:t>INFORM!</a:t>
            </a:r>
          </a:p>
        </p:txBody>
      </p:sp>
      <p:sp>
        <p:nvSpPr>
          <p:cNvPr id="35" name="Oval 3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CFEC783A-DE1B-479D-BE74-51EC29675E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85050" y="547550"/>
            <a:ext cx="2013118"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3" name="Content Placeholder 2">
            <a:extLst>
              <a:ext uri="{FF2B5EF4-FFF2-40B4-BE49-F238E27FC236}">
                <a16:creationId xmlns:a16="http://schemas.microsoft.com/office/drawing/2014/main" id="{5BAFCC35-519D-4284-9CB6-DD90C57C0BCE}"/>
              </a:ext>
            </a:extLst>
          </p:cNvPr>
          <p:cNvSpPr>
            <a:spLocks noGrp="1"/>
          </p:cNvSpPr>
          <p:nvPr>
            <p:ph idx="1"/>
          </p:nvPr>
        </p:nvSpPr>
        <p:spPr>
          <a:xfrm>
            <a:off x="6057713" y="4775913"/>
            <a:ext cx="4467792" cy="2410198"/>
          </a:xfrm>
        </p:spPr>
        <p:txBody>
          <a:bodyPr vert="horz" lIns="91440" tIns="45720" rIns="91440" bIns="45720" rtlCol="0">
            <a:normAutofit/>
          </a:bodyPr>
          <a:lstStyle/>
          <a:p>
            <a:pPr marL="0" indent="0" algn="ctr">
              <a:buNone/>
            </a:pPr>
            <a:r>
              <a:rPr lang="en-US" sz="2400" b="1" kern="1200" dirty="0">
                <a:solidFill>
                  <a:srgbClr val="EE7661"/>
                </a:solidFill>
                <a:latin typeface="+mn-lt"/>
                <a:ea typeface="+mn-ea"/>
                <a:cs typeface="+mn-cs"/>
              </a:rPr>
              <a:t>The author was trying to teach us or Inform us about fish. </a:t>
            </a:r>
          </a:p>
        </p:txBody>
      </p:sp>
    </p:spTree>
    <p:extLst>
      <p:ext uri="{BB962C8B-B14F-4D97-AF65-F5344CB8AC3E}">
        <p14:creationId xmlns:p14="http://schemas.microsoft.com/office/powerpoint/2010/main" val="170153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D0EF87-8C31-4E7B-9E28-E0E452D9C9EC}"/>
              </a:ext>
            </a:extLst>
          </p:cNvPr>
          <p:cNvSpPr>
            <a:spLocks noGrp="1"/>
          </p:cNvSpPr>
          <p:nvPr>
            <p:ph type="title"/>
          </p:nvPr>
        </p:nvSpPr>
        <p:spPr>
          <a:xfrm>
            <a:off x="838200" y="365125"/>
            <a:ext cx="5387502" cy="1325563"/>
          </a:xfrm>
        </p:spPr>
        <p:txBody>
          <a:bodyPr>
            <a:normAutofit/>
          </a:bodyPr>
          <a:lstStyle/>
          <a:p>
            <a:pPr algn="ctr"/>
            <a:r>
              <a:rPr lang="en-US" b="1" dirty="0">
                <a:solidFill>
                  <a:srgbClr val="1366DC"/>
                </a:solidFill>
              </a:rPr>
              <a:t>The Hamburgers Are Alive</a:t>
            </a:r>
          </a:p>
        </p:txBody>
      </p:sp>
      <p:sp>
        <p:nvSpPr>
          <p:cNvPr id="3" name="Content Placeholder 2">
            <a:extLst>
              <a:ext uri="{FF2B5EF4-FFF2-40B4-BE49-F238E27FC236}">
                <a16:creationId xmlns:a16="http://schemas.microsoft.com/office/drawing/2014/main" id="{75DF1D9A-1D2B-4B52-9080-FC31A92C2E57}"/>
              </a:ext>
            </a:extLst>
          </p:cNvPr>
          <p:cNvSpPr>
            <a:spLocks noGrp="1"/>
          </p:cNvSpPr>
          <p:nvPr>
            <p:ph idx="1"/>
          </p:nvPr>
        </p:nvSpPr>
        <p:spPr>
          <a:xfrm>
            <a:off x="838200" y="1825625"/>
            <a:ext cx="5387502" cy="4351338"/>
          </a:xfrm>
        </p:spPr>
        <p:txBody>
          <a:bodyPr>
            <a:normAutofit/>
          </a:bodyPr>
          <a:lstStyle/>
          <a:p>
            <a:pPr marL="0" indent="0">
              <a:buNone/>
            </a:pPr>
            <a:r>
              <a:rPr lang="en-US" sz="2400" dirty="0"/>
              <a:t>	One day I went outside to check on the cooking burgers and they came alive! I fought them with a knife and they fought back with the ketchup and mustard. I decided to grab some cheese and wrap them up. Finally, I shut the grill and I won! The hamburgers were charred. Just beware of these evil burgers!</a:t>
            </a:r>
          </a:p>
          <a:p>
            <a:pPr marL="0" indent="0">
              <a:buNone/>
            </a:pPr>
            <a:endParaRPr lang="en-US" sz="2400" dirty="0"/>
          </a:p>
          <a:p>
            <a:pPr marL="0" indent="0">
              <a:buNone/>
            </a:pPr>
            <a:r>
              <a:rPr lang="en-US" sz="2400" dirty="0"/>
              <a:t>Did the author write to </a:t>
            </a:r>
            <a:r>
              <a:rPr lang="en-US" sz="2400" b="1" dirty="0">
                <a:solidFill>
                  <a:srgbClr val="EE7661"/>
                </a:solidFill>
              </a:rPr>
              <a:t>Persuade, Entertain, </a:t>
            </a:r>
            <a:r>
              <a:rPr lang="en-US" sz="2400" dirty="0"/>
              <a:t>or</a:t>
            </a:r>
            <a:r>
              <a:rPr lang="en-US" sz="2400" b="1" dirty="0"/>
              <a:t> </a:t>
            </a:r>
            <a:r>
              <a:rPr lang="en-US" sz="2400" b="1" dirty="0">
                <a:solidFill>
                  <a:srgbClr val="EE7661"/>
                </a:solidFill>
              </a:rPr>
              <a:t>Inform?</a:t>
            </a:r>
          </a:p>
          <a:p>
            <a:pPr marL="0" indent="0">
              <a:buNone/>
            </a:pPr>
            <a:endParaRPr lang="en-US" sz="2400" dirty="0"/>
          </a:p>
          <a:p>
            <a:pPr marL="0" indent="0">
              <a:buNone/>
            </a:pPr>
            <a:endParaRPr lang="en-US" sz="2400" dirty="0"/>
          </a:p>
          <a:p>
            <a:pPr marL="0" indent="0">
              <a:buNone/>
            </a:pPr>
            <a:endParaRPr lang="en-US" sz="2400" dirty="0"/>
          </a:p>
          <a:p>
            <a:endParaRPr lang="en-US" sz="2400" dirty="0"/>
          </a:p>
        </p:txBody>
      </p:sp>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clipart&#10;&#10;Description automatically generated">
            <a:extLst>
              <a:ext uri="{FF2B5EF4-FFF2-40B4-BE49-F238E27FC236}">
                <a16:creationId xmlns:a16="http://schemas.microsoft.com/office/drawing/2014/main" id="{3454D9A2-4AA5-4A34-8AD9-7C1543B37C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05" r="12166" b="-2"/>
          <a:stretch/>
        </p:blipFill>
        <p:spPr>
          <a:xfrm>
            <a:off x="6423498" y="707900"/>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4086533556"/>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13</TotalTime>
  <Words>471</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vt:lpstr>
      <vt:lpstr>Calibri</vt:lpstr>
      <vt:lpstr>Tw Cen MT</vt:lpstr>
      <vt:lpstr>Wingdings</vt:lpstr>
      <vt:lpstr>ShapesVTI</vt:lpstr>
      <vt:lpstr>Authors Purpose</vt:lpstr>
      <vt:lpstr>EQ: What is the authors purpose for writing a story?</vt:lpstr>
      <vt:lpstr>What does Authors Purpose Mean?</vt:lpstr>
      <vt:lpstr>Now let's read some text and figure out the purpose</vt:lpstr>
      <vt:lpstr>  Tigers</vt:lpstr>
      <vt:lpstr>THAT’S RIGHT TO PERSUADE!</vt:lpstr>
      <vt:lpstr>  Fish</vt:lpstr>
      <vt:lpstr>THAT’S RIGHT TO INFORM!</vt:lpstr>
      <vt:lpstr>The Hamburgers Are Alive</vt:lpstr>
      <vt:lpstr>THAT’S RIGHT TO ENTERTAIN!</vt:lpstr>
      <vt:lpstr>Now you can try it on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Purpose</dc:title>
  <dc:creator>Catherine Law</dc:creator>
  <cp:lastModifiedBy>Catherine Law</cp:lastModifiedBy>
  <cp:revision>6</cp:revision>
  <dcterms:created xsi:type="dcterms:W3CDTF">2021-04-02T17:24:47Z</dcterms:created>
  <dcterms:modified xsi:type="dcterms:W3CDTF">2021-05-03T17:13:10Z</dcterms:modified>
</cp:coreProperties>
</file>